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0"/>
  </p:notesMasterIdLst>
  <p:sldIdLst>
    <p:sldId id="256" r:id="rId2"/>
    <p:sldId id="340" r:id="rId3"/>
    <p:sldId id="341" r:id="rId4"/>
    <p:sldId id="342" r:id="rId5"/>
    <p:sldId id="343" r:id="rId6"/>
    <p:sldId id="344" r:id="rId7"/>
    <p:sldId id="345" r:id="rId8"/>
    <p:sldId id="346" r:id="rId9"/>
    <p:sldId id="347" r:id="rId10"/>
    <p:sldId id="348" r:id="rId11"/>
    <p:sldId id="295" r:id="rId12"/>
    <p:sldId id="296" r:id="rId13"/>
    <p:sldId id="297" r:id="rId14"/>
    <p:sldId id="298" r:id="rId15"/>
    <p:sldId id="299" r:id="rId16"/>
    <p:sldId id="300" r:id="rId17"/>
    <p:sldId id="301" r:id="rId18"/>
    <p:sldId id="302" r:id="rId19"/>
    <p:sldId id="303" r:id="rId20"/>
    <p:sldId id="304" r:id="rId21"/>
    <p:sldId id="305" r:id="rId22"/>
    <p:sldId id="349" r:id="rId23"/>
    <p:sldId id="355" r:id="rId24"/>
    <p:sldId id="350" r:id="rId25"/>
    <p:sldId id="351" r:id="rId26"/>
    <p:sldId id="352" r:id="rId27"/>
    <p:sldId id="353" r:id="rId28"/>
    <p:sldId id="354" r:id="rId29"/>
    <p:sldId id="356" r:id="rId30"/>
    <p:sldId id="357" r:id="rId31"/>
    <p:sldId id="358" r:id="rId32"/>
    <p:sldId id="359" r:id="rId33"/>
    <p:sldId id="361" r:id="rId34"/>
    <p:sldId id="366" r:id="rId35"/>
    <p:sldId id="362" r:id="rId36"/>
    <p:sldId id="363" r:id="rId37"/>
    <p:sldId id="364" r:id="rId38"/>
    <p:sldId id="323" r:id="rId39"/>
    <p:sldId id="306" r:id="rId40"/>
    <p:sldId id="307" r:id="rId41"/>
    <p:sldId id="308" r:id="rId42"/>
    <p:sldId id="309" r:id="rId43"/>
    <p:sldId id="310" r:id="rId44"/>
    <p:sldId id="311" r:id="rId45"/>
    <p:sldId id="312" r:id="rId46"/>
    <p:sldId id="324" r:id="rId47"/>
    <p:sldId id="313" r:id="rId48"/>
    <p:sldId id="314" r:id="rId49"/>
    <p:sldId id="315" r:id="rId50"/>
    <p:sldId id="316" r:id="rId51"/>
    <p:sldId id="317" r:id="rId52"/>
    <p:sldId id="318" r:id="rId53"/>
    <p:sldId id="319" r:id="rId54"/>
    <p:sldId id="320" r:id="rId55"/>
    <p:sldId id="321" r:id="rId56"/>
    <p:sldId id="322" r:id="rId57"/>
    <p:sldId id="326" r:id="rId58"/>
    <p:sldId id="327" r:id="rId59"/>
    <p:sldId id="328" r:id="rId60"/>
    <p:sldId id="329" r:id="rId61"/>
    <p:sldId id="331" r:id="rId62"/>
    <p:sldId id="332" r:id="rId63"/>
    <p:sldId id="334" r:id="rId64"/>
    <p:sldId id="336" r:id="rId65"/>
    <p:sldId id="337" r:id="rId66"/>
    <p:sldId id="338" r:id="rId67"/>
    <p:sldId id="339" r:id="rId68"/>
    <p:sldId id="288" r:id="rId6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B5CD"/>
    <a:srgbClr val="E2E2E2"/>
    <a:srgbClr val="DEDEDE"/>
    <a:srgbClr val="B5E9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38" autoAdjust="0"/>
    <p:restoredTop sz="73178"/>
  </p:normalViewPr>
  <p:slideViewPr>
    <p:cSldViewPr snapToGrid="0">
      <p:cViewPr>
        <p:scale>
          <a:sx n="64" d="100"/>
          <a:sy n="64" d="100"/>
        </p:scale>
        <p:origin x="1480"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D2B1C-DD83-5443-B52C-C36DB3B553C8}" type="datetimeFigureOut">
              <a:rPr lang="en-US" smtClean="0"/>
              <a:t>7/19/19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60D7F-9029-9840-A131-7D653EA0AF0A}" type="slidenum">
              <a:rPr lang="en-US" smtClean="0"/>
              <a:t>‹#›</a:t>
            </a:fld>
            <a:endParaRPr lang="en-US"/>
          </a:p>
        </p:txBody>
      </p:sp>
    </p:spTree>
    <p:extLst>
      <p:ext uri="{BB962C8B-B14F-4D97-AF65-F5344CB8AC3E}">
        <p14:creationId xmlns:p14="http://schemas.microsoft.com/office/powerpoint/2010/main" val="202636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1</a:t>
            </a:fld>
            <a:endParaRPr lang="en-US"/>
          </a:p>
        </p:txBody>
      </p:sp>
    </p:spTree>
    <p:extLst>
      <p:ext uri="{BB962C8B-B14F-4D97-AF65-F5344CB8AC3E}">
        <p14:creationId xmlns:p14="http://schemas.microsoft.com/office/powerpoint/2010/main" val="521595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80db286ae_1_389: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80db286ae_1_389: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380db286ae_1_389: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sz="1400"/>
          </a:p>
        </p:txBody>
      </p:sp>
    </p:spTree>
    <p:extLst>
      <p:ext uri="{BB962C8B-B14F-4D97-AF65-F5344CB8AC3E}">
        <p14:creationId xmlns:p14="http://schemas.microsoft.com/office/powerpoint/2010/main" val="1404515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81a239311_0_21: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81a239311_0_21: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381a239311_0_21: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sz="1400"/>
          </a:p>
        </p:txBody>
      </p:sp>
    </p:spTree>
    <p:extLst>
      <p:ext uri="{BB962C8B-B14F-4D97-AF65-F5344CB8AC3E}">
        <p14:creationId xmlns:p14="http://schemas.microsoft.com/office/powerpoint/2010/main" val="66195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81a239311_0_21: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81a239311_0_21: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381a239311_0_21: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sz="1400"/>
          </a:p>
        </p:txBody>
      </p:sp>
    </p:spTree>
    <p:extLst>
      <p:ext uri="{BB962C8B-B14F-4D97-AF65-F5344CB8AC3E}">
        <p14:creationId xmlns:p14="http://schemas.microsoft.com/office/powerpoint/2010/main" val="15039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81a239311_0_32: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81a239311_0_32: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381a239311_0_32: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sz="1400"/>
          </a:p>
        </p:txBody>
      </p:sp>
    </p:spTree>
    <p:extLst>
      <p:ext uri="{BB962C8B-B14F-4D97-AF65-F5344CB8AC3E}">
        <p14:creationId xmlns:p14="http://schemas.microsoft.com/office/powerpoint/2010/main" val="1167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81a239311_0_42: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81a239311_0_42: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381a239311_0_42: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sz="1400"/>
          </a:p>
        </p:txBody>
      </p:sp>
    </p:spTree>
    <p:extLst>
      <p:ext uri="{BB962C8B-B14F-4D97-AF65-F5344CB8AC3E}">
        <p14:creationId xmlns:p14="http://schemas.microsoft.com/office/powerpoint/2010/main" val="27105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81a239311_0_51: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81a239311_0_51: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381a239311_0_51: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sz="1400"/>
          </a:p>
        </p:txBody>
      </p:sp>
    </p:spTree>
    <p:extLst>
      <p:ext uri="{BB962C8B-B14F-4D97-AF65-F5344CB8AC3E}">
        <p14:creationId xmlns:p14="http://schemas.microsoft.com/office/powerpoint/2010/main" val="18078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81a239311_0_62: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81a239311_0_62: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381a239311_0_62: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sz="1400"/>
          </a:p>
        </p:txBody>
      </p:sp>
    </p:spTree>
    <p:extLst>
      <p:ext uri="{BB962C8B-B14F-4D97-AF65-F5344CB8AC3E}">
        <p14:creationId xmlns:p14="http://schemas.microsoft.com/office/powerpoint/2010/main" val="1687776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sz="1400"/>
          </a:p>
        </p:txBody>
      </p:sp>
    </p:spTree>
    <p:extLst>
      <p:ext uri="{BB962C8B-B14F-4D97-AF65-F5344CB8AC3E}">
        <p14:creationId xmlns:p14="http://schemas.microsoft.com/office/powerpoint/2010/main" val="195469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sz="1400"/>
          </a:p>
        </p:txBody>
      </p:sp>
    </p:spTree>
    <p:extLst>
      <p:ext uri="{BB962C8B-B14F-4D97-AF65-F5344CB8AC3E}">
        <p14:creationId xmlns:p14="http://schemas.microsoft.com/office/powerpoint/2010/main" val="83176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sz="1400"/>
          </a:p>
        </p:txBody>
      </p:sp>
    </p:spTree>
    <p:extLst>
      <p:ext uri="{BB962C8B-B14F-4D97-AF65-F5344CB8AC3E}">
        <p14:creationId xmlns:p14="http://schemas.microsoft.com/office/powerpoint/2010/main" val="153994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80db286ae_1_21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80db286ae_1_21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9" name="Google Shape;199;g380db286ae_1_21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2</a:t>
            </a:fld>
            <a:endParaRPr sz="1400"/>
          </a:p>
        </p:txBody>
      </p:sp>
    </p:spTree>
    <p:extLst>
      <p:ext uri="{BB962C8B-B14F-4D97-AF65-F5344CB8AC3E}">
        <p14:creationId xmlns:p14="http://schemas.microsoft.com/office/powerpoint/2010/main" val="590335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sz="1400"/>
          </a:p>
        </p:txBody>
      </p:sp>
    </p:spTree>
    <p:extLst>
      <p:ext uri="{BB962C8B-B14F-4D97-AF65-F5344CB8AC3E}">
        <p14:creationId xmlns:p14="http://schemas.microsoft.com/office/powerpoint/2010/main" val="22202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sz="1400"/>
          </a:p>
        </p:txBody>
      </p:sp>
    </p:spTree>
    <p:extLst>
      <p:ext uri="{BB962C8B-B14F-4D97-AF65-F5344CB8AC3E}">
        <p14:creationId xmlns:p14="http://schemas.microsoft.com/office/powerpoint/2010/main" val="1396005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1a239311_0_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1a239311_0_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381a239311_0_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sz="1400"/>
          </a:p>
        </p:txBody>
      </p:sp>
    </p:spTree>
    <p:extLst>
      <p:ext uri="{BB962C8B-B14F-4D97-AF65-F5344CB8AC3E}">
        <p14:creationId xmlns:p14="http://schemas.microsoft.com/office/powerpoint/2010/main" val="46115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81a239311_1_0: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81a239311_1_0: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381a239311_1_0: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sz="1400"/>
          </a:p>
        </p:txBody>
      </p:sp>
    </p:spTree>
    <p:extLst>
      <p:ext uri="{BB962C8B-B14F-4D97-AF65-F5344CB8AC3E}">
        <p14:creationId xmlns:p14="http://schemas.microsoft.com/office/powerpoint/2010/main" val="359147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81a239311_0_29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81a239311_0_29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381a239311_0_29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sz="1400"/>
          </a:p>
        </p:txBody>
      </p:sp>
    </p:spTree>
    <p:extLst>
      <p:ext uri="{BB962C8B-B14F-4D97-AF65-F5344CB8AC3E}">
        <p14:creationId xmlns:p14="http://schemas.microsoft.com/office/powerpoint/2010/main" val="119595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81a239311_0_384: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81a239311_0_384: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381a239311_0_384: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sz="1400"/>
          </a:p>
        </p:txBody>
      </p:sp>
    </p:spTree>
    <p:extLst>
      <p:ext uri="{BB962C8B-B14F-4D97-AF65-F5344CB8AC3E}">
        <p14:creationId xmlns:p14="http://schemas.microsoft.com/office/powerpoint/2010/main" val="53249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57</a:t>
            </a:fld>
            <a:endParaRPr lang="en-US"/>
          </a:p>
        </p:txBody>
      </p:sp>
    </p:spTree>
    <p:extLst>
      <p:ext uri="{BB962C8B-B14F-4D97-AF65-F5344CB8AC3E}">
        <p14:creationId xmlns:p14="http://schemas.microsoft.com/office/powerpoint/2010/main" val="1421186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58</a:t>
            </a:fld>
            <a:endParaRPr lang="en-US"/>
          </a:p>
        </p:txBody>
      </p:sp>
    </p:spTree>
    <p:extLst>
      <p:ext uri="{BB962C8B-B14F-4D97-AF65-F5344CB8AC3E}">
        <p14:creationId xmlns:p14="http://schemas.microsoft.com/office/powerpoint/2010/main" val="1909850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59</a:t>
            </a:fld>
            <a:endParaRPr lang="en-US"/>
          </a:p>
        </p:txBody>
      </p:sp>
    </p:spTree>
    <p:extLst>
      <p:ext uri="{BB962C8B-B14F-4D97-AF65-F5344CB8AC3E}">
        <p14:creationId xmlns:p14="http://schemas.microsoft.com/office/powerpoint/2010/main" val="1130698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60</a:t>
            </a:fld>
            <a:endParaRPr lang="en-US"/>
          </a:p>
        </p:txBody>
      </p:sp>
    </p:spTree>
    <p:extLst>
      <p:ext uri="{BB962C8B-B14F-4D97-AF65-F5344CB8AC3E}">
        <p14:creationId xmlns:p14="http://schemas.microsoft.com/office/powerpoint/2010/main" val="146008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80db286ae_1_22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80db286ae_1_22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80db286ae_1_22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sz="1400"/>
          </a:p>
        </p:txBody>
      </p:sp>
    </p:spTree>
    <p:extLst>
      <p:ext uri="{BB962C8B-B14F-4D97-AF65-F5344CB8AC3E}">
        <p14:creationId xmlns:p14="http://schemas.microsoft.com/office/powerpoint/2010/main" val="1738909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61</a:t>
            </a:fld>
            <a:endParaRPr lang="en-US"/>
          </a:p>
        </p:txBody>
      </p:sp>
    </p:spTree>
    <p:extLst>
      <p:ext uri="{BB962C8B-B14F-4D97-AF65-F5344CB8AC3E}">
        <p14:creationId xmlns:p14="http://schemas.microsoft.com/office/powerpoint/2010/main" val="1910858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62</a:t>
            </a:fld>
            <a:endParaRPr lang="en-US"/>
          </a:p>
        </p:txBody>
      </p:sp>
    </p:spTree>
    <p:extLst>
      <p:ext uri="{BB962C8B-B14F-4D97-AF65-F5344CB8AC3E}">
        <p14:creationId xmlns:p14="http://schemas.microsoft.com/office/powerpoint/2010/main" val="51245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63</a:t>
            </a:fld>
            <a:endParaRPr lang="en-US"/>
          </a:p>
        </p:txBody>
      </p:sp>
    </p:spTree>
    <p:extLst>
      <p:ext uri="{BB962C8B-B14F-4D97-AF65-F5344CB8AC3E}">
        <p14:creationId xmlns:p14="http://schemas.microsoft.com/office/powerpoint/2010/main" val="525829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64</a:t>
            </a:fld>
            <a:endParaRPr lang="en-US"/>
          </a:p>
        </p:txBody>
      </p:sp>
    </p:spTree>
    <p:extLst>
      <p:ext uri="{BB962C8B-B14F-4D97-AF65-F5344CB8AC3E}">
        <p14:creationId xmlns:p14="http://schemas.microsoft.com/office/powerpoint/2010/main" val="309112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65</a:t>
            </a:fld>
            <a:endParaRPr lang="en-US"/>
          </a:p>
        </p:txBody>
      </p:sp>
    </p:spTree>
    <p:extLst>
      <p:ext uri="{BB962C8B-B14F-4D97-AF65-F5344CB8AC3E}">
        <p14:creationId xmlns:p14="http://schemas.microsoft.com/office/powerpoint/2010/main" val="144739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66</a:t>
            </a:fld>
            <a:endParaRPr lang="en-US"/>
          </a:p>
        </p:txBody>
      </p:sp>
    </p:spTree>
    <p:extLst>
      <p:ext uri="{BB962C8B-B14F-4D97-AF65-F5344CB8AC3E}">
        <p14:creationId xmlns:p14="http://schemas.microsoft.com/office/powerpoint/2010/main" val="98924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67</a:t>
            </a:fld>
            <a:endParaRPr lang="en-US"/>
          </a:p>
        </p:txBody>
      </p:sp>
    </p:spTree>
    <p:extLst>
      <p:ext uri="{BB962C8B-B14F-4D97-AF65-F5344CB8AC3E}">
        <p14:creationId xmlns:p14="http://schemas.microsoft.com/office/powerpoint/2010/main" val="413360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B60D7F-9029-9840-A131-7D653EA0AF0A}" type="slidenum">
              <a:rPr lang="en-US" smtClean="0"/>
              <a:t>68</a:t>
            </a:fld>
            <a:endParaRPr lang="en-US"/>
          </a:p>
        </p:txBody>
      </p:sp>
    </p:spTree>
    <p:extLst>
      <p:ext uri="{BB962C8B-B14F-4D97-AF65-F5344CB8AC3E}">
        <p14:creationId xmlns:p14="http://schemas.microsoft.com/office/powerpoint/2010/main" val="78838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80db286ae_1_308: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80db286ae_1_308: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380db286ae_1_308: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sz="1400"/>
          </a:p>
        </p:txBody>
      </p:sp>
    </p:spTree>
    <p:extLst>
      <p:ext uri="{BB962C8B-B14F-4D97-AF65-F5344CB8AC3E}">
        <p14:creationId xmlns:p14="http://schemas.microsoft.com/office/powerpoint/2010/main" val="160359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80db286ae_1_316: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80db286ae_1_316: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80db286ae_1_316: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sz="1400"/>
          </a:p>
        </p:txBody>
      </p:sp>
    </p:spTree>
    <p:extLst>
      <p:ext uri="{BB962C8B-B14F-4D97-AF65-F5344CB8AC3E}">
        <p14:creationId xmlns:p14="http://schemas.microsoft.com/office/powerpoint/2010/main" val="37216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80db286ae_1_331: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80db286ae_1_331: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80db286ae_1_331: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sz="1400"/>
          </a:p>
        </p:txBody>
      </p:sp>
    </p:spTree>
    <p:extLst>
      <p:ext uri="{BB962C8B-B14F-4D97-AF65-F5344CB8AC3E}">
        <p14:creationId xmlns:p14="http://schemas.microsoft.com/office/powerpoint/2010/main" val="16339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80db286ae_1_347: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80db286ae_1_347: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380db286ae_1_347: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sz="1400"/>
          </a:p>
        </p:txBody>
      </p:sp>
    </p:spTree>
    <p:extLst>
      <p:ext uri="{BB962C8B-B14F-4D97-AF65-F5344CB8AC3E}">
        <p14:creationId xmlns:p14="http://schemas.microsoft.com/office/powerpoint/2010/main" val="210691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80db286ae_1_360: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80db286ae_1_360: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380db286ae_1_360: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sz="1400"/>
          </a:p>
        </p:txBody>
      </p:sp>
    </p:spTree>
    <p:extLst>
      <p:ext uri="{BB962C8B-B14F-4D97-AF65-F5344CB8AC3E}">
        <p14:creationId xmlns:p14="http://schemas.microsoft.com/office/powerpoint/2010/main" val="73345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80db286ae_1_373:notes"/>
          <p:cNvSpPr>
            <a:spLocks noGrp="1" noRot="1" noChangeAspect="1"/>
          </p:cNvSpPr>
          <p:nvPr>
            <p:ph type="sldImg" idx="2"/>
          </p:nvPr>
        </p:nvSpPr>
        <p:spPr>
          <a:xfrm>
            <a:off x="82550" y="742950"/>
            <a:ext cx="6604000" cy="3714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80db286ae_1_373:notes"/>
          <p:cNvSpPr txBox="1">
            <a:spLocks noGrp="1"/>
          </p:cNvSpPr>
          <p:nvPr>
            <p:ph type="body" idx="1"/>
          </p:nvPr>
        </p:nvSpPr>
        <p:spPr>
          <a:xfrm>
            <a:off x="280987" y="4705350"/>
            <a:ext cx="6207000" cy="44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380db286ae_1_373:notes"/>
          <p:cNvSpPr txBox="1">
            <a:spLocks noGrp="1"/>
          </p:cNvSpPr>
          <p:nvPr>
            <p:ph type="sldNum" idx="12"/>
          </p:nvPr>
        </p:nvSpPr>
        <p:spPr>
          <a:xfrm>
            <a:off x="5645150" y="9566275"/>
            <a:ext cx="1122300" cy="338100"/>
          </a:xfrm>
          <a:prstGeom prst="rect">
            <a:avLst/>
          </a:prstGeom>
        </p:spPr>
        <p:txBody>
          <a:bodyPr spcFirstLastPara="1" wrap="square" lIns="92375" tIns="46175" rIns="92375" bIns="461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sz="1400"/>
          </a:p>
        </p:txBody>
      </p:sp>
    </p:spTree>
    <p:extLst>
      <p:ext uri="{BB962C8B-B14F-4D97-AF65-F5344CB8AC3E}">
        <p14:creationId xmlns:p14="http://schemas.microsoft.com/office/powerpoint/2010/main" val="98035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451579" y="1567541"/>
            <a:ext cx="8345561" cy="2114728"/>
          </a:xfrm>
        </p:spPr>
        <p:txBody>
          <a:bodyPr anchor="ct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451580" y="3871278"/>
            <a:ext cx="8345560" cy="739707"/>
          </a:xfrm>
        </p:spPr>
        <p:txBody>
          <a:bodyPr anchor="ctr">
            <a:normAutofit/>
          </a:bodyPr>
          <a:lstStyle>
            <a:lvl1pPr marL="457200" indent="-457200" algn="l">
              <a:buFont typeface="Arial" panose="020B0604020202020204" pitchFamily="34" charset="0"/>
              <a:buChar char="•"/>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EE44161-8CA8-45CF-AF0B-7704CF96BC37}" type="datetimeFigureOut">
              <a:rPr lang="es-PE" smtClean="0"/>
              <a:t>19/07/19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E9B8222-9ECC-4BB1-89CB-BC4A903A7EAA}" type="slidenum">
              <a:rPr lang="es-PE" smtClean="0"/>
              <a:t>‹#›</a:t>
            </a:fld>
            <a:endParaRPr lang="es-PE"/>
          </a:p>
        </p:txBody>
      </p:sp>
      <p:grpSp>
        <p:nvGrpSpPr>
          <p:cNvPr id="26" name="Grupo 25"/>
          <p:cNvGrpSpPr/>
          <p:nvPr userDrawn="1"/>
        </p:nvGrpSpPr>
        <p:grpSpPr>
          <a:xfrm>
            <a:off x="24384" y="4540836"/>
            <a:ext cx="6473952" cy="2299911"/>
            <a:chOff x="-21386" y="5117326"/>
            <a:chExt cx="3204527" cy="1218818"/>
          </a:xfrm>
        </p:grpSpPr>
        <p:cxnSp>
          <p:nvCxnSpPr>
            <p:cNvPr id="27" name="Conector recto 26"/>
            <p:cNvCxnSpPr/>
            <p:nvPr/>
          </p:nvCxnSpPr>
          <p:spPr>
            <a:xfrm flipV="1">
              <a:off x="-21386" y="5763490"/>
              <a:ext cx="720436" cy="5726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665018" y="5566956"/>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29" name="Conector recto 28"/>
            <p:cNvCxnSpPr/>
            <p:nvPr/>
          </p:nvCxnSpPr>
          <p:spPr>
            <a:xfrm>
              <a:off x="907735" y="5705764"/>
              <a:ext cx="350982" cy="1154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Elipse 29"/>
            <p:cNvSpPr/>
            <p:nvPr/>
          </p:nvSpPr>
          <p:spPr>
            <a:xfrm>
              <a:off x="1243157" y="5718331"/>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31" name="Conector recto 30"/>
            <p:cNvCxnSpPr/>
            <p:nvPr/>
          </p:nvCxnSpPr>
          <p:spPr>
            <a:xfrm flipV="1">
              <a:off x="1411983" y="5347855"/>
              <a:ext cx="182156" cy="3704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1530769" y="5117326"/>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3" name="Elipse 32"/>
            <p:cNvSpPr/>
            <p:nvPr/>
          </p:nvSpPr>
          <p:spPr>
            <a:xfrm>
              <a:off x="2098387" y="5330783"/>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4" name="Elipse 33"/>
            <p:cNvSpPr/>
            <p:nvPr/>
          </p:nvSpPr>
          <p:spPr>
            <a:xfrm>
              <a:off x="2457450" y="5996319"/>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35" name="Conector recto 34"/>
            <p:cNvCxnSpPr/>
            <p:nvPr/>
          </p:nvCxnSpPr>
          <p:spPr>
            <a:xfrm flipV="1">
              <a:off x="2674926" y="5953212"/>
              <a:ext cx="267278" cy="11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283954" y="5564647"/>
              <a:ext cx="236996" cy="44052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1767583" y="5289484"/>
              <a:ext cx="350982" cy="1154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2940424" y="5787222"/>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grpSp>
      <p:sp>
        <p:nvSpPr>
          <p:cNvPr id="39" name="Rectángulo 38"/>
          <p:cNvSpPr/>
          <p:nvPr userDrawn="1"/>
        </p:nvSpPr>
        <p:spPr>
          <a:xfrm rot="10800000">
            <a:off x="10620173" y="6044825"/>
            <a:ext cx="1116354" cy="827688"/>
          </a:xfrm>
          <a:prstGeom prst="rect">
            <a:avLst/>
          </a:prstGeom>
          <a:blipFill dpi="0" rotWithShape="1">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pic>
        <p:nvPicPr>
          <p:cNvPr id="40" name="Imagen 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4197" y="-358470"/>
            <a:ext cx="3391386" cy="2397559"/>
          </a:xfrm>
          <a:prstGeom prst="rect">
            <a:avLst/>
          </a:prstGeom>
          <a:noFill/>
        </p:spPr>
      </p:pic>
      <p:cxnSp>
        <p:nvCxnSpPr>
          <p:cNvPr id="43" name="Conector recto 42"/>
          <p:cNvCxnSpPr/>
          <p:nvPr userDrawn="1"/>
        </p:nvCxnSpPr>
        <p:spPr>
          <a:xfrm>
            <a:off x="1139721" y="14515"/>
            <a:ext cx="0" cy="4395831"/>
          </a:xfrm>
          <a:prstGeom prst="line">
            <a:avLst/>
          </a:prstGeom>
          <a:ln w="9525">
            <a:solidFill>
              <a:srgbClr val="09B5CD"/>
            </a:solidFill>
          </a:ln>
        </p:spPr>
        <p:style>
          <a:lnRef idx="1">
            <a:schemeClr val="accent1"/>
          </a:lnRef>
          <a:fillRef idx="0">
            <a:schemeClr val="accent1"/>
          </a:fillRef>
          <a:effectRef idx="0">
            <a:schemeClr val="accent1"/>
          </a:effectRef>
          <a:fontRef idx="minor">
            <a:schemeClr val="tx1"/>
          </a:fontRef>
        </p:style>
      </p:cxnSp>
      <p:sp>
        <p:nvSpPr>
          <p:cNvPr id="44" name="Elipse 43"/>
          <p:cNvSpPr/>
          <p:nvPr userDrawn="1"/>
        </p:nvSpPr>
        <p:spPr>
          <a:xfrm>
            <a:off x="1058257" y="2169579"/>
            <a:ext cx="169940" cy="169940"/>
          </a:xfrm>
          <a:prstGeom prst="ellipse">
            <a:avLst/>
          </a:prstGeom>
          <a:solidFill>
            <a:schemeClr val="bg1"/>
          </a:solidFill>
          <a:ln>
            <a:solidFill>
              <a:srgbClr val="09B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5" name="Elipse 44"/>
          <p:cNvSpPr/>
          <p:nvPr userDrawn="1"/>
        </p:nvSpPr>
        <p:spPr>
          <a:xfrm>
            <a:off x="1088130" y="4303145"/>
            <a:ext cx="107200" cy="107200"/>
          </a:xfrm>
          <a:prstGeom prst="ellipse">
            <a:avLst/>
          </a:prstGeom>
          <a:solidFill>
            <a:schemeClr val="bg1"/>
          </a:solidFill>
          <a:ln>
            <a:solidFill>
              <a:srgbClr val="09B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6" name="CuadroTexto 45"/>
          <p:cNvSpPr txBox="1"/>
          <p:nvPr userDrawn="1"/>
        </p:nvSpPr>
        <p:spPr>
          <a:xfrm rot="5400000">
            <a:off x="10916538" y="5401169"/>
            <a:ext cx="1528928" cy="307777"/>
          </a:xfrm>
          <a:prstGeom prst="rect">
            <a:avLst/>
          </a:prstGeom>
          <a:noFill/>
        </p:spPr>
        <p:txBody>
          <a:bodyPr wrap="square" rtlCol="0">
            <a:spAutoFit/>
          </a:bodyPr>
          <a:lstStyle/>
          <a:p>
            <a:r>
              <a:rPr lang="es-PE" sz="1400" spc="300" dirty="0">
                <a:solidFill>
                  <a:srgbClr val="B5E9F0"/>
                </a:solidFill>
              </a:rPr>
              <a:t>www.dmc.pe</a:t>
            </a:r>
            <a:endParaRPr lang="es-PE" spc="300" dirty="0">
              <a:solidFill>
                <a:srgbClr val="B5E9F0"/>
              </a:solidFill>
            </a:endParaRPr>
          </a:p>
        </p:txBody>
      </p:sp>
    </p:spTree>
    <p:extLst>
      <p:ext uri="{BB962C8B-B14F-4D97-AF65-F5344CB8AC3E}">
        <p14:creationId xmlns:p14="http://schemas.microsoft.com/office/powerpoint/2010/main" val="1872696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EE44161-8CA8-45CF-AF0B-7704CF96BC37}" type="datetimeFigureOut">
              <a:rPr lang="es-PE" smtClean="0"/>
              <a:t>19/07/19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279249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EE44161-8CA8-45CF-AF0B-7704CF96BC37}" type="datetimeFigureOut">
              <a:rPr lang="es-PE" smtClean="0"/>
              <a:t>19/07/19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373697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 Contenido - e imagen">
  <p:cSld name="03 Contenido - e image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514333" y="366700"/>
            <a:ext cx="8536400" cy="714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 name="Google Shape;42;p7"/>
          <p:cNvSpPr txBox="1">
            <a:spLocks noGrp="1"/>
          </p:cNvSpPr>
          <p:nvPr>
            <p:ph type="body" idx="1"/>
          </p:nvPr>
        </p:nvSpPr>
        <p:spPr>
          <a:xfrm>
            <a:off x="573600" y="1648200"/>
            <a:ext cx="4986400" cy="4365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999999"/>
              </a:buClr>
              <a:buSzPts val="1400"/>
              <a:buChar char="●"/>
              <a:defRPr sz="1600">
                <a:solidFill>
                  <a:schemeClr val="lt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rgbClr val="666666"/>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defRPr>
            </a:lvl9pPr>
          </a:lstStyle>
          <a:p>
            <a:endParaRPr/>
          </a:p>
        </p:txBody>
      </p:sp>
    </p:spTree>
    <p:extLst>
      <p:ext uri="{BB962C8B-B14F-4D97-AF65-F5344CB8AC3E}">
        <p14:creationId xmlns:p14="http://schemas.microsoft.com/office/powerpoint/2010/main" val="2032454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Contenido - Sencillo">
  <p:cSld name="03 Contenido - Sencillo">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514333" y="366700"/>
            <a:ext cx="8536400" cy="714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8"/>
          <p:cNvSpPr txBox="1">
            <a:spLocks noGrp="1"/>
          </p:cNvSpPr>
          <p:nvPr>
            <p:ph type="body" idx="1"/>
          </p:nvPr>
        </p:nvSpPr>
        <p:spPr>
          <a:xfrm>
            <a:off x="657800" y="1633525"/>
            <a:ext cx="10876400" cy="39783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999999"/>
              </a:buClr>
              <a:buSzPts val="1400"/>
              <a:buChar char="●"/>
              <a:defRPr sz="1600">
                <a:solidFill>
                  <a:srgbClr val="666666"/>
                </a:solidFill>
              </a:defRPr>
            </a:lvl1pPr>
            <a:lvl2pPr marL="914400" lvl="1" indent="-330200" rtl="0">
              <a:spcBef>
                <a:spcPts val="0"/>
              </a:spcBef>
              <a:spcAft>
                <a:spcPts val="0"/>
              </a:spcAft>
              <a:buClr>
                <a:srgbClr val="666666"/>
              </a:buClr>
              <a:buSzPts val="1600"/>
              <a:buChar char="○"/>
              <a:defRPr sz="1600">
                <a:solidFill>
                  <a:srgbClr val="666666"/>
                </a:solidFill>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rgbClr val="666666"/>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defRPr>
            </a:lvl9pPr>
          </a:lstStyle>
          <a:p>
            <a:endParaRPr/>
          </a:p>
        </p:txBody>
      </p:sp>
    </p:spTree>
    <p:extLst>
      <p:ext uri="{BB962C8B-B14F-4D97-AF65-F5344CB8AC3E}">
        <p14:creationId xmlns:p14="http://schemas.microsoft.com/office/powerpoint/2010/main" val="166623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6"/>
            <a:ext cx="9613653" cy="1039472"/>
          </a:xfrm>
        </p:spPr>
        <p:txBody>
          <a:bodyPr/>
          <a:lstStyle/>
          <a:p>
            <a:r>
              <a:rPr lang="es-ES" dirty="0" smtClean="0"/>
              <a:t>Haga clic para modificar el estilo de título del patrón</a:t>
            </a:r>
            <a:endParaRPr lang="en-US" dirty="0"/>
          </a:p>
        </p:txBody>
      </p:sp>
      <p:sp>
        <p:nvSpPr>
          <p:cNvPr id="3" name="Content Placeholder 2"/>
          <p:cNvSpPr>
            <a:spLocks noGrp="1"/>
          </p:cNvSpPr>
          <p:nvPr>
            <p:ph idx="1"/>
          </p:nvPr>
        </p:nvSpPr>
        <p:spPr>
          <a:xfrm>
            <a:off x="793661" y="1709300"/>
            <a:ext cx="10447363" cy="4465631"/>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10"/>
          </p:nvPr>
        </p:nvSpPr>
        <p:spPr/>
        <p:txBody>
          <a:bodyPr/>
          <a:lstStyle/>
          <a:p>
            <a:fld id="{1EE44161-8CA8-45CF-AF0B-7704CF96BC37}" type="datetimeFigureOut">
              <a:rPr lang="es-PE" smtClean="0"/>
              <a:t>19/07/19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E9B8222-9ECC-4BB1-89CB-BC4A903A7EAA}" type="slidenum">
              <a:rPr lang="es-PE" smtClean="0"/>
              <a:t>‹#›</a:t>
            </a:fld>
            <a:endParaRPr lang="es-PE"/>
          </a:p>
        </p:txBody>
      </p:sp>
      <p:pic>
        <p:nvPicPr>
          <p:cNvPr id="24" name="Imagen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3406" y="-76831"/>
            <a:ext cx="1566047" cy="1107126"/>
          </a:xfrm>
          <a:prstGeom prst="rect">
            <a:avLst/>
          </a:prstGeom>
        </p:spPr>
      </p:pic>
      <p:cxnSp>
        <p:nvCxnSpPr>
          <p:cNvPr id="25" name="Conector recto 24"/>
          <p:cNvCxnSpPr/>
          <p:nvPr userDrawn="1"/>
        </p:nvCxnSpPr>
        <p:spPr>
          <a:xfrm>
            <a:off x="11590223" y="0"/>
            <a:ext cx="0" cy="716691"/>
          </a:xfrm>
          <a:prstGeom prst="line">
            <a:avLst/>
          </a:prstGeom>
          <a:ln w="9525">
            <a:solidFill>
              <a:srgbClr val="09B5CD"/>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userDrawn="1"/>
        </p:nvSpPr>
        <p:spPr>
          <a:xfrm rot="10800000">
            <a:off x="10620173" y="6030311"/>
            <a:ext cx="1116354" cy="827688"/>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grpSp>
        <p:nvGrpSpPr>
          <p:cNvPr id="27" name="Grupo 26"/>
          <p:cNvGrpSpPr/>
          <p:nvPr userDrawn="1"/>
        </p:nvGrpSpPr>
        <p:grpSpPr>
          <a:xfrm>
            <a:off x="12191" y="5660572"/>
            <a:ext cx="3747009" cy="1190046"/>
            <a:chOff x="-21386" y="5117326"/>
            <a:chExt cx="3204527" cy="1218818"/>
          </a:xfrm>
        </p:grpSpPr>
        <p:cxnSp>
          <p:nvCxnSpPr>
            <p:cNvPr id="28" name="Conector recto 27"/>
            <p:cNvCxnSpPr/>
            <p:nvPr/>
          </p:nvCxnSpPr>
          <p:spPr>
            <a:xfrm flipV="1">
              <a:off x="-21386" y="5763490"/>
              <a:ext cx="720436" cy="5726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29" name="Elipse 28"/>
            <p:cNvSpPr/>
            <p:nvPr/>
          </p:nvSpPr>
          <p:spPr>
            <a:xfrm>
              <a:off x="665018" y="5566956"/>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30" name="Conector recto 29"/>
            <p:cNvCxnSpPr/>
            <p:nvPr/>
          </p:nvCxnSpPr>
          <p:spPr>
            <a:xfrm>
              <a:off x="907735" y="5705764"/>
              <a:ext cx="350982" cy="1154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1243157" y="5718331"/>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32" name="Conector recto 31"/>
            <p:cNvCxnSpPr/>
            <p:nvPr/>
          </p:nvCxnSpPr>
          <p:spPr>
            <a:xfrm flipV="1">
              <a:off x="1411983" y="5347855"/>
              <a:ext cx="182156" cy="370477"/>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1530769" y="5117326"/>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4" name="Elipse 33"/>
            <p:cNvSpPr/>
            <p:nvPr/>
          </p:nvSpPr>
          <p:spPr>
            <a:xfrm>
              <a:off x="2098387" y="5330783"/>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sp>
          <p:nvSpPr>
            <p:cNvPr id="35" name="Elipse 34"/>
            <p:cNvSpPr/>
            <p:nvPr/>
          </p:nvSpPr>
          <p:spPr>
            <a:xfrm>
              <a:off x="2457450" y="5996319"/>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cxnSp>
          <p:nvCxnSpPr>
            <p:cNvPr id="36" name="Conector recto 35"/>
            <p:cNvCxnSpPr/>
            <p:nvPr/>
          </p:nvCxnSpPr>
          <p:spPr>
            <a:xfrm flipV="1">
              <a:off x="2674926" y="5953212"/>
              <a:ext cx="267278" cy="112505"/>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283954" y="5564647"/>
              <a:ext cx="236996" cy="440525"/>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1767583" y="5289484"/>
              <a:ext cx="350982" cy="1154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9" name="Elipse 38"/>
            <p:cNvSpPr/>
            <p:nvPr/>
          </p:nvSpPr>
          <p:spPr>
            <a:xfrm>
              <a:off x="2940424" y="5787222"/>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350"/>
            </a:p>
          </p:txBody>
        </p:sp>
      </p:grpSp>
    </p:spTree>
    <p:extLst>
      <p:ext uri="{BB962C8B-B14F-4D97-AF65-F5344CB8AC3E}">
        <p14:creationId xmlns:p14="http://schemas.microsoft.com/office/powerpoint/2010/main" val="114140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EE44161-8CA8-45CF-AF0B-7704CF96BC37}" type="datetimeFigureOut">
              <a:rPr lang="es-PE" smtClean="0"/>
              <a:t>19/07/19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376100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EE44161-8CA8-45CF-AF0B-7704CF96BC37}" type="datetimeFigureOut">
              <a:rPr lang="es-PE" smtClean="0"/>
              <a:t>19/07/19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68604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EE44161-8CA8-45CF-AF0B-7704CF96BC37}" type="datetimeFigureOut">
              <a:rPr lang="es-PE" smtClean="0"/>
              <a:t>19/07/19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372123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EE44161-8CA8-45CF-AF0B-7704CF96BC37}" type="datetimeFigureOut">
              <a:rPr lang="es-PE" smtClean="0"/>
              <a:t>19/07/19</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10415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44161-8CA8-45CF-AF0B-7704CF96BC37}" type="datetimeFigureOut">
              <a:rPr lang="es-PE" smtClean="0"/>
              <a:t>19/07/19</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218432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EE44161-8CA8-45CF-AF0B-7704CF96BC37}" type="datetimeFigureOut">
              <a:rPr lang="es-PE" smtClean="0"/>
              <a:t>19/07/19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379406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EE44161-8CA8-45CF-AF0B-7704CF96BC37}" type="datetimeFigureOut">
              <a:rPr lang="es-PE" smtClean="0"/>
              <a:t>19/07/19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AE9B8222-9ECC-4BB1-89CB-BC4A903A7EAA}" type="slidenum">
              <a:rPr lang="es-PE" smtClean="0"/>
              <a:t>‹#›</a:t>
            </a:fld>
            <a:endParaRPr lang="es-PE"/>
          </a:p>
        </p:txBody>
      </p:sp>
    </p:spTree>
    <p:extLst>
      <p:ext uri="{BB962C8B-B14F-4D97-AF65-F5344CB8AC3E}">
        <p14:creationId xmlns:p14="http://schemas.microsoft.com/office/powerpoint/2010/main" val="16386413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44161-8CA8-45CF-AF0B-7704CF96BC37}" type="datetimeFigureOut">
              <a:rPr lang="es-PE" smtClean="0"/>
              <a:t>19/07/19</a:t>
            </a:fld>
            <a:endParaRPr lang="es-P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B8222-9ECC-4BB1-89CB-BC4A903A7EAA}" type="slidenum">
              <a:rPr lang="es-PE" smtClean="0"/>
              <a:t>‹#›</a:t>
            </a:fld>
            <a:endParaRPr lang="es-PE"/>
          </a:p>
        </p:txBody>
      </p:sp>
    </p:spTree>
    <p:extLst>
      <p:ext uri="{BB962C8B-B14F-4D97-AF65-F5344CB8AC3E}">
        <p14:creationId xmlns:p14="http://schemas.microsoft.com/office/powerpoint/2010/main" val="336675470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3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tif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451580" y="1756550"/>
            <a:ext cx="8761804" cy="2114728"/>
          </a:xfrm>
        </p:spPr>
        <p:txBody>
          <a:bodyPr>
            <a:normAutofit/>
          </a:bodyPr>
          <a:lstStyle/>
          <a:p>
            <a:r>
              <a:rPr lang="es-PE" sz="5400" b="1" dirty="0" smtClean="0">
                <a:solidFill>
                  <a:srgbClr val="09B5CD"/>
                </a:solidFill>
              </a:rPr>
              <a:t>M</a:t>
            </a:r>
            <a:r>
              <a:rPr lang="en-US" sz="5400" b="1" dirty="0" err="1" smtClean="0">
                <a:solidFill>
                  <a:srgbClr val="09B5CD"/>
                </a:solidFill>
              </a:rPr>
              <a:t>étodos</a:t>
            </a:r>
            <a:r>
              <a:rPr lang="en-US" sz="5400" b="1" dirty="0" smtClean="0">
                <a:solidFill>
                  <a:srgbClr val="09B5CD"/>
                </a:solidFill>
              </a:rPr>
              <a:t> </a:t>
            </a:r>
            <a:r>
              <a:rPr lang="en-US" sz="5400" b="1" dirty="0" err="1" smtClean="0">
                <a:solidFill>
                  <a:srgbClr val="09B5CD"/>
                </a:solidFill>
              </a:rPr>
              <a:t>Supervisados</a:t>
            </a:r>
            <a:endParaRPr lang="es-PE" sz="5400" b="1" dirty="0">
              <a:solidFill>
                <a:srgbClr val="09B5CD"/>
              </a:solidFill>
            </a:endParaRPr>
          </a:p>
        </p:txBody>
      </p:sp>
      <p:sp>
        <p:nvSpPr>
          <p:cNvPr id="7" name="Subtítulo 6"/>
          <p:cNvSpPr>
            <a:spLocks noGrp="1"/>
          </p:cNvSpPr>
          <p:nvPr>
            <p:ph type="subTitle" idx="1"/>
          </p:nvPr>
        </p:nvSpPr>
        <p:spPr/>
        <p:txBody>
          <a:bodyPr/>
          <a:lstStyle/>
          <a:p>
            <a:r>
              <a:rPr lang="es-PE" dirty="0" smtClean="0"/>
              <a:t>Prof. Dennis Barreda M.</a:t>
            </a:r>
            <a:endParaRPr lang="es-PE" dirty="0"/>
          </a:p>
        </p:txBody>
      </p:sp>
      <p:sp>
        <p:nvSpPr>
          <p:cNvPr id="2" name="TextBox 1"/>
          <p:cNvSpPr txBox="1"/>
          <p:nvPr/>
        </p:nvSpPr>
        <p:spPr>
          <a:xfrm>
            <a:off x="16398240" y="10972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96938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3"/>
          <p:cNvSpPr txBox="1"/>
          <p:nvPr/>
        </p:nvSpPr>
        <p:spPr>
          <a:xfrm>
            <a:off x="2466225" y="1422399"/>
            <a:ext cx="7660200" cy="12384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A este método de estimar los coeficientes              que minimizan el RSS se le llama </a:t>
            </a:r>
            <a:r>
              <a:rPr lang="en-US" sz="2000" b="1">
                <a:solidFill>
                  <a:schemeClr val="accent2"/>
                </a:solidFill>
              </a:rPr>
              <a:t>Mínimos Cuadrados</a:t>
            </a:r>
            <a:r>
              <a:rPr lang="en-US" sz="2000">
                <a:solidFill>
                  <a:srgbClr val="666666"/>
                </a:solidFill>
              </a:rPr>
              <a:t>, o en Inglés </a:t>
            </a:r>
            <a:r>
              <a:rPr lang="en-US" sz="2000" b="1" i="1">
                <a:solidFill>
                  <a:schemeClr val="accent2"/>
                </a:solidFill>
              </a:rPr>
              <a:t>Least Squares</a:t>
            </a:r>
            <a:r>
              <a:rPr lang="en-US" sz="2000">
                <a:solidFill>
                  <a:schemeClr val="accent2"/>
                </a:solidFill>
              </a:rPr>
              <a:t>.</a:t>
            </a:r>
            <a:endParaRPr sz="2000">
              <a:solidFill>
                <a:schemeClr val="accent2"/>
              </a:solidFill>
            </a:endParaRPr>
          </a:p>
        </p:txBody>
      </p:sp>
      <p:sp>
        <p:nvSpPr>
          <p:cNvPr id="316" name="Google Shape;316;p33"/>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pic>
        <p:nvPicPr>
          <p:cNvPr id="317" name="Google Shape;317;p33"/>
          <p:cNvPicPr preferRelativeResize="0"/>
          <p:nvPr/>
        </p:nvPicPr>
        <p:blipFill>
          <a:blip r:embed="rId3">
            <a:alphaModFix/>
          </a:blip>
          <a:stretch>
            <a:fillRect/>
          </a:stretch>
        </p:blipFill>
        <p:spPr>
          <a:xfrm>
            <a:off x="7272676" y="1475564"/>
            <a:ext cx="911975" cy="328075"/>
          </a:xfrm>
          <a:prstGeom prst="rect">
            <a:avLst/>
          </a:prstGeom>
          <a:noFill/>
          <a:ln>
            <a:noFill/>
          </a:ln>
        </p:spPr>
      </p:pic>
      <p:pic>
        <p:nvPicPr>
          <p:cNvPr id="318" name="Google Shape;318;p33"/>
          <p:cNvPicPr preferRelativeResize="0"/>
          <p:nvPr/>
        </p:nvPicPr>
        <p:blipFill>
          <a:blip r:embed="rId4">
            <a:alphaModFix/>
          </a:blip>
          <a:stretch>
            <a:fillRect/>
          </a:stretch>
        </p:blipFill>
        <p:spPr>
          <a:xfrm>
            <a:off x="3635233" y="2746346"/>
            <a:ext cx="4831626" cy="2278400"/>
          </a:xfrm>
          <a:prstGeom prst="rect">
            <a:avLst/>
          </a:prstGeom>
          <a:noFill/>
          <a:ln>
            <a:noFill/>
          </a:ln>
        </p:spPr>
      </p:pic>
      <p:sp>
        <p:nvSpPr>
          <p:cNvPr id="319" name="Google Shape;319;p33"/>
          <p:cNvSpPr txBox="1"/>
          <p:nvPr/>
        </p:nvSpPr>
        <p:spPr>
          <a:xfrm>
            <a:off x="7663875" y="3195600"/>
            <a:ext cx="1517700" cy="466800"/>
          </a:xfrm>
          <a:prstGeom prst="rect">
            <a:avLst/>
          </a:prstGeom>
          <a:noFill/>
          <a:ln>
            <a:noFill/>
          </a:ln>
        </p:spPr>
        <p:txBody>
          <a:bodyPr spcFirstLastPara="1" wrap="square" lIns="91425" tIns="45700" rIns="91425" bIns="45700" anchor="t" anchorCtr="0">
            <a:noAutofit/>
          </a:bodyPr>
          <a:lstStyle/>
          <a:p>
            <a:r>
              <a:rPr lang="en-US" sz="2000" b="1">
                <a:solidFill>
                  <a:schemeClr val="accent2"/>
                </a:solidFill>
              </a:rPr>
              <a:t>(1.3)</a:t>
            </a:r>
            <a:endParaRPr sz="2000" b="1">
              <a:solidFill>
                <a:schemeClr val="accent2"/>
              </a:solidFill>
            </a:endParaRPr>
          </a:p>
        </p:txBody>
      </p:sp>
    </p:spTree>
    <p:extLst>
      <p:ext uri="{BB962C8B-B14F-4D97-AF65-F5344CB8AC3E}">
        <p14:creationId xmlns:p14="http://schemas.microsoft.com/office/powerpoint/2010/main" val="932862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67" y="2628900"/>
            <a:ext cx="7708900" cy="3111500"/>
          </a:xfrm>
          <a:prstGeom prst="rect">
            <a:avLst/>
          </a:prstGeom>
        </p:spPr>
      </p:pic>
      <p:sp>
        <p:nvSpPr>
          <p:cNvPr id="5" name="TextBox 4"/>
          <p:cNvSpPr txBox="1"/>
          <p:nvPr/>
        </p:nvSpPr>
        <p:spPr>
          <a:xfrm>
            <a:off x="3293320" y="1707248"/>
            <a:ext cx="5969326"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endParaRPr lang="en-US" sz="3600" b="1" dirty="0"/>
          </a:p>
        </p:txBody>
      </p:sp>
    </p:spTree>
    <p:extLst>
      <p:ext uri="{BB962C8B-B14F-4D97-AF65-F5344CB8AC3E}">
        <p14:creationId xmlns:p14="http://schemas.microsoft.com/office/powerpoint/2010/main" val="496060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67" y="2628900"/>
            <a:ext cx="7708900" cy="3111500"/>
          </a:xfrm>
          <a:prstGeom prst="rect">
            <a:avLst/>
          </a:prstGeom>
        </p:spPr>
      </p:pic>
      <p:sp>
        <p:nvSpPr>
          <p:cNvPr id="5" name="TextBox 4"/>
          <p:cNvSpPr txBox="1"/>
          <p:nvPr/>
        </p:nvSpPr>
        <p:spPr>
          <a:xfrm>
            <a:off x="3293320" y="1707248"/>
            <a:ext cx="5969326"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endParaRPr lang="en-US" sz="3600" b="1" dirty="0"/>
          </a:p>
        </p:txBody>
      </p:sp>
      <p:sp>
        <p:nvSpPr>
          <p:cNvPr id="3" name="Rectangle 2"/>
          <p:cNvSpPr/>
          <p:nvPr/>
        </p:nvSpPr>
        <p:spPr>
          <a:xfrm>
            <a:off x="2218267" y="3132666"/>
            <a:ext cx="1591734" cy="260773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870" y="3064932"/>
            <a:ext cx="1612900" cy="2641600"/>
          </a:xfrm>
          <a:prstGeom prst="rect">
            <a:avLst/>
          </a:prstGeom>
        </p:spPr>
      </p:pic>
    </p:spTree>
    <p:extLst>
      <p:ext uri="{BB962C8B-B14F-4D97-AF65-F5344CB8AC3E}">
        <p14:creationId xmlns:p14="http://schemas.microsoft.com/office/powerpoint/2010/main" val="1717226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3293320" y="1707248"/>
            <a:ext cx="5969326"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endParaRPr lang="en-US" sz="36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2857500"/>
            <a:ext cx="7150100" cy="2565400"/>
          </a:xfrm>
          <a:prstGeom prst="rect">
            <a:avLst/>
          </a:prstGeom>
        </p:spPr>
      </p:pic>
    </p:spTree>
    <p:extLst>
      <p:ext uri="{BB962C8B-B14F-4D97-AF65-F5344CB8AC3E}">
        <p14:creationId xmlns:p14="http://schemas.microsoft.com/office/powerpoint/2010/main" val="1630634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3293320" y="1707248"/>
            <a:ext cx="5969326"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endParaRPr lang="en-US" sz="3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434" y="2476499"/>
            <a:ext cx="7277100" cy="3937000"/>
          </a:xfrm>
          <a:prstGeom prst="rect">
            <a:avLst/>
          </a:prstGeom>
        </p:spPr>
      </p:pic>
    </p:spTree>
    <p:extLst>
      <p:ext uri="{BB962C8B-B14F-4D97-AF65-F5344CB8AC3E}">
        <p14:creationId xmlns:p14="http://schemas.microsoft.com/office/powerpoint/2010/main" val="18747990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990387" y="1707248"/>
            <a:ext cx="9816213"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r>
              <a:rPr lang="en-US" sz="3600" b="1" dirty="0" smtClean="0"/>
              <a:t>- </a:t>
            </a:r>
            <a:r>
              <a:rPr lang="en-US" sz="3600" b="1" dirty="0" err="1" smtClean="0"/>
              <a:t>Regresion</a:t>
            </a:r>
            <a:r>
              <a:rPr lang="en-US" sz="3600" b="1" dirty="0" smtClean="0"/>
              <a:t> </a:t>
            </a:r>
            <a:r>
              <a:rPr lang="en-US" sz="3600" b="1" dirty="0" err="1" smtClean="0"/>
              <a:t>múltiple</a:t>
            </a:r>
            <a:endParaRPr lang="en-US" sz="3600" b="1" dirty="0"/>
          </a:p>
        </p:txBody>
      </p:sp>
      <mc:AlternateContent xmlns:mc="http://schemas.openxmlformats.org/markup-compatibility/2006" xmlns:a14="http://schemas.microsoft.com/office/drawing/2010/main">
        <mc:Choice Requires="a14">
          <p:sp>
            <p:nvSpPr>
              <p:cNvPr id="3" name="TextBox 2"/>
              <p:cNvSpPr txBox="1"/>
              <p:nvPr/>
            </p:nvSpPr>
            <p:spPr>
              <a:xfrm>
                <a:off x="4679293" y="3667667"/>
                <a:ext cx="24384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b="0" i="1" smtClean="0">
                          <a:latin typeface="Cambria Math" charset="0"/>
                        </a:rPr>
                        <m:t>=</m:t>
                      </m:r>
                      <m:r>
                        <a:rPr lang="en-US" sz="2400" b="0" i="1" smtClean="0">
                          <a:latin typeface="Cambria Math" charset="0"/>
                        </a:rPr>
                        <m:t>𝑎𝑥</m:t>
                      </m:r>
                      <m:r>
                        <a:rPr lang="en-US" sz="2400" b="0" i="1" smtClean="0">
                          <a:latin typeface="Cambria Math" charset="0"/>
                        </a:rPr>
                        <m:t>+</m:t>
                      </m:r>
                      <m:r>
                        <a:rPr lang="en-US" sz="2400" b="0" i="1" smtClean="0">
                          <a:latin typeface="Cambria Math" charset="0"/>
                        </a:rPr>
                        <m:t>𝑏𝑧</m:t>
                      </m:r>
                      <m:r>
                        <a:rPr lang="en-US" sz="2400" b="0" i="1" smtClean="0">
                          <a:latin typeface="Cambria Math" charset="0"/>
                        </a:rPr>
                        <m:t>+</m:t>
                      </m:r>
                      <m:r>
                        <a:rPr lang="en-US" sz="2400" b="0" i="1" smtClean="0">
                          <a:latin typeface="Cambria Math" charset="0"/>
                        </a:rPr>
                        <m:t>𝑐</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4679293" y="3667667"/>
                <a:ext cx="2438400" cy="369332"/>
              </a:xfrm>
              <a:prstGeom prst="rect">
                <a:avLst/>
              </a:prstGeom>
              <a:blipFill rotWithShape="0">
                <a:blip r:embed="rId2"/>
                <a:stretch>
                  <a:fillRect t="-18333" b="-23333"/>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765326717"/>
              </p:ext>
            </p:extLst>
          </p:nvPr>
        </p:nvGraphicFramePr>
        <p:xfrm>
          <a:off x="793661" y="2739059"/>
          <a:ext cx="1532121" cy="2595880"/>
        </p:xfrm>
        <a:graphic>
          <a:graphicData uri="http://schemas.openxmlformats.org/drawingml/2006/table">
            <a:tbl>
              <a:tblPr firstRow="1" bandRow="1">
                <a:tableStyleId>{5C22544A-7EE6-4342-B048-85BDC9FD1C3A}</a:tableStyleId>
              </a:tblPr>
              <a:tblGrid>
                <a:gridCol w="524932"/>
                <a:gridCol w="524934"/>
                <a:gridCol w="482255"/>
              </a:tblGrid>
              <a:tr h="370840">
                <a:tc>
                  <a:txBody>
                    <a:bodyPr/>
                    <a:lstStyle/>
                    <a:p>
                      <a:r>
                        <a:rPr lang="en-US" dirty="0" smtClean="0"/>
                        <a:t>x</a:t>
                      </a:r>
                      <a:endParaRPr lang="en-US" dirty="0"/>
                    </a:p>
                  </a:txBody>
                  <a:tcPr/>
                </a:tc>
                <a:tc>
                  <a:txBody>
                    <a:bodyPr/>
                    <a:lstStyle/>
                    <a:p>
                      <a:r>
                        <a:rPr lang="en-US" dirty="0" smtClean="0"/>
                        <a:t>z</a:t>
                      </a:r>
                      <a:endParaRPr lang="en-US" dirty="0"/>
                    </a:p>
                  </a:txBody>
                  <a:tcPr/>
                </a:tc>
                <a:tc>
                  <a:txBody>
                    <a:bodyPr/>
                    <a:lstStyle/>
                    <a:p>
                      <a:r>
                        <a:rPr lang="en-US" dirty="0" smtClean="0"/>
                        <a:t>y</a:t>
                      </a:r>
                      <a:endParaRPr lang="en-US" dirty="0"/>
                    </a:p>
                  </a:txBody>
                  <a:tcPr/>
                </a:tc>
              </a:tr>
              <a:tr h="370840">
                <a:tc>
                  <a:txBody>
                    <a:bodyPr/>
                    <a:lstStyle/>
                    <a:p>
                      <a:r>
                        <a:rPr lang="en-US" sz="1400" dirty="0" smtClean="0"/>
                        <a:t>0</a:t>
                      </a:r>
                      <a:endParaRPr lang="en-US" sz="1400" dirty="0"/>
                    </a:p>
                  </a:txBody>
                  <a:tcPr/>
                </a:tc>
                <a:tc>
                  <a:txBody>
                    <a:bodyPr/>
                    <a:lstStyle/>
                    <a:p>
                      <a:r>
                        <a:rPr lang="en-US" sz="1400" dirty="0" smtClean="0"/>
                        <a:t>5</a:t>
                      </a:r>
                      <a:endParaRPr lang="en-US" sz="1400" dirty="0"/>
                    </a:p>
                  </a:txBody>
                  <a:tcPr/>
                </a:tc>
                <a:tc>
                  <a:txBody>
                    <a:bodyPr/>
                    <a:lstStyle/>
                    <a:p>
                      <a:r>
                        <a:rPr lang="en-US" sz="1400" dirty="0" smtClean="0"/>
                        <a:t>0</a:t>
                      </a:r>
                      <a:endParaRPr lang="en-US" sz="1400" dirty="0"/>
                    </a:p>
                  </a:txBody>
                  <a:tcPr/>
                </a:tc>
              </a:tr>
              <a:tr h="370840">
                <a:tc>
                  <a:txBody>
                    <a:bodyPr/>
                    <a:lstStyle/>
                    <a:p>
                      <a:r>
                        <a:rPr lang="en-US" sz="1400" dirty="0" smtClean="0"/>
                        <a:t>2</a:t>
                      </a:r>
                      <a:endParaRPr lang="en-US" sz="1400" dirty="0"/>
                    </a:p>
                  </a:txBody>
                  <a:tcPr/>
                </a:tc>
                <a:tc>
                  <a:txBody>
                    <a:bodyPr/>
                    <a:lstStyle/>
                    <a:p>
                      <a:r>
                        <a:rPr lang="en-US" sz="1400" dirty="0" smtClean="0"/>
                        <a:t>10</a:t>
                      </a:r>
                      <a:endParaRPr lang="en-US" sz="1400" dirty="0"/>
                    </a:p>
                  </a:txBody>
                  <a:tcPr/>
                </a:tc>
                <a:tc>
                  <a:txBody>
                    <a:bodyPr/>
                    <a:lstStyle/>
                    <a:p>
                      <a:r>
                        <a:rPr lang="en-US" sz="1400" dirty="0" smtClean="0"/>
                        <a:t>1</a:t>
                      </a:r>
                      <a:endParaRPr lang="en-US" sz="1400" dirty="0"/>
                    </a:p>
                  </a:txBody>
                  <a:tcPr/>
                </a:tc>
              </a:tr>
              <a:tr h="370840">
                <a:tc>
                  <a:txBody>
                    <a:bodyPr/>
                    <a:lstStyle/>
                    <a:p>
                      <a:r>
                        <a:rPr lang="en-US" sz="1400" dirty="0" smtClean="0"/>
                        <a:t>2.5</a:t>
                      </a:r>
                      <a:endParaRPr lang="en-US" sz="1400" dirty="0"/>
                    </a:p>
                  </a:txBody>
                  <a:tcPr/>
                </a:tc>
                <a:tc>
                  <a:txBody>
                    <a:bodyPr/>
                    <a:lstStyle/>
                    <a:p>
                      <a:r>
                        <a:rPr lang="en-US" sz="1400" dirty="0" smtClean="0"/>
                        <a:t>9</a:t>
                      </a:r>
                      <a:endParaRPr lang="en-US" sz="1400" dirty="0"/>
                    </a:p>
                  </a:txBody>
                  <a:tcPr/>
                </a:tc>
                <a:tc>
                  <a:txBody>
                    <a:bodyPr/>
                    <a:lstStyle/>
                    <a:p>
                      <a:r>
                        <a:rPr lang="en-US" sz="1400" dirty="0" smtClean="0"/>
                        <a:t>2</a:t>
                      </a:r>
                      <a:endParaRPr lang="en-US" sz="1400" dirty="0"/>
                    </a:p>
                  </a:txBody>
                  <a:tcPr/>
                </a:tc>
              </a:tr>
              <a:tr h="370840">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3</a:t>
                      </a:r>
                      <a:endParaRPr lang="en-US" sz="1400" dirty="0"/>
                    </a:p>
                  </a:txBody>
                  <a:tcPr/>
                </a:tc>
              </a:tr>
              <a:tr h="370840">
                <a:tc>
                  <a:txBody>
                    <a:bodyPr/>
                    <a:lstStyle/>
                    <a:p>
                      <a:r>
                        <a:rPr lang="en-US" sz="1400" dirty="0" smtClean="0"/>
                        <a:t>4</a:t>
                      </a:r>
                      <a:endParaRPr lang="en-US" sz="1400" dirty="0"/>
                    </a:p>
                  </a:txBody>
                  <a:tcPr/>
                </a:tc>
                <a:tc>
                  <a:txBody>
                    <a:bodyPr/>
                    <a:lstStyle/>
                    <a:p>
                      <a:r>
                        <a:rPr lang="en-US" sz="1400" dirty="0" smtClean="0"/>
                        <a:t>3</a:t>
                      </a:r>
                      <a:endParaRPr lang="en-US" sz="1400" dirty="0"/>
                    </a:p>
                  </a:txBody>
                  <a:tcPr/>
                </a:tc>
                <a:tc>
                  <a:txBody>
                    <a:bodyPr/>
                    <a:lstStyle/>
                    <a:p>
                      <a:r>
                        <a:rPr lang="en-US" sz="1400" dirty="0" smtClean="0"/>
                        <a:t>6</a:t>
                      </a:r>
                      <a:endParaRPr lang="en-US" sz="1400" dirty="0"/>
                    </a:p>
                  </a:txBody>
                  <a:tcPr/>
                </a:tc>
              </a:tr>
              <a:tr h="370840">
                <a:tc>
                  <a:txBody>
                    <a:bodyPr/>
                    <a:lstStyle/>
                    <a:p>
                      <a:r>
                        <a:rPr lang="en-US" sz="1400" dirty="0" smtClean="0"/>
                        <a:t>7</a:t>
                      </a:r>
                      <a:endParaRPr lang="en-US" sz="1400" dirty="0"/>
                    </a:p>
                  </a:txBody>
                  <a:tcPr/>
                </a:tc>
                <a:tc>
                  <a:txBody>
                    <a:bodyPr/>
                    <a:lstStyle/>
                    <a:p>
                      <a:r>
                        <a:rPr lang="en-US" sz="1400" dirty="0" smtClean="0"/>
                        <a:t>27</a:t>
                      </a:r>
                      <a:endParaRPr lang="en-US" sz="1400" dirty="0"/>
                    </a:p>
                  </a:txBody>
                  <a:tcPr/>
                </a:tc>
                <a:tc>
                  <a:txBody>
                    <a:bodyPr/>
                    <a:lstStyle/>
                    <a:p>
                      <a:r>
                        <a:rPr lang="en-US" sz="1400" dirty="0" smtClean="0"/>
                        <a:t>2</a:t>
                      </a:r>
                      <a:endParaRPr lang="en-US" sz="1400" dirty="0"/>
                    </a:p>
                  </a:txBody>
                  <a:tcPr/>
                </a:tc>
              </a:tr>
            </a:tbl>
          </a:graphicData>
        </a:graphic>
      </p:graphicFrame>
    </p:spTree>
    <p:extLst>
      <p:ext uri="{BB962C8B-B14F-4D97-AF65-F5344CB8AC3E}">
        <p14:creationId xmlns:p14="http://schemas.microsoft.com/office/powerpoint/2010/main" val="1243439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990387" y="1707248"/>
            <a:ext cx="9816213"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r>
              <a:rPr lang="en-US" sz="3600" b="1" dirty="0" smtClean="0"/>
              <a:t>- </a:t>
            </a:r>
            <a:r>
              <a:rPr lang="en-US" sz="3600" b="1" dirty="0" err="1" smtClean="0"/>
              <a:t>Regresion</a:t>
            </a:r>
            <a:r>
              <a:rPr lang="en-US" sz="3600" b="1" dirty="0" smtClean="0"/>
              <a:t> </a:t>
            </a:r>
            <a:r>
              <a:rPr lang="en-US" sz="3600" b="1" dirty="0" err="1" smtClean="0"/>
              <a:t>múltiple</a:t>
            </a:r>
            <a:endParaRPr lang="en-US" sz="3600" b="1" dirty="0"/>
          </a:p>
        </p:txBody>
      </p:sp>
      <mc:AlternateContent xmlns:mc="http://schemas.openxmlformats.org/markup-compatibility/2006" xmlns:a14="http://schemas.microsoft.com/office/drawing/2010/main">
        <mc:Choice Requires="a14">
          <p:sp>
            <p:nvSpPr>
              <p:cNvPr id="3" name="TextBox 2"/>
              <p:cNvSpPr txBox="1"/>
              <p:nvPr/>
            </p:nvSpPr>
            <p:spPr>
              <a:xfrm>
                <a:off x="4679293" y="2369727"/>
                <a:ext cx="24384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b="0" i="1" smtClean="0">
                          <a:latin typeface="Cambria Math" charset="0"/>
                        </a:rPr>
                        <m:t>=</m:t>
                      </m:r>
                      <m:r>
                        <a:rPr lang="en-US" sz="2400" b="0" i="1" smtClean="0">
                          <a:latin typeface="Cambria Math" charset="0"/>
                        </a:rPr>
                        <m:t>𝑎𝑥</m:t>
                      </m:r>
                      <m:r>
                        <a:rPr lang="en-US" sz="2400" b="0" i="1" smtClean="0">
                          <a:latin typeface="Cambria Math" charset="0"/>
                        </a:rPr>
                        <m:t>+</m:t>
                      </m:r>
                      <m:r>
                        <a:rPr lang="en-US" sz="2400" b="0" i="1" smtClean="0">
                          <a:latin typeface="Cambria Math" charset="0"/>
                        </a:rPr>
                        <m:t>𝑏𝑧</m:t>
                      </m:r>
                      <m:r>
                        <a:rPr lang="en-US" sz="2400" b="0" i="1" smtClean="0">
                          <a:latin typeface="Cambria Math" charset="0"/>
                        </a:rPr>
                        <m:t>+</m:t>
                      </m:r>
                      <m:r>
                        <a:rPr lang="en-US" sz="2400" b="0" i="1" smtClean="0">
                          <a:latin typeface="Cambria Math" charset="0"/>
                        </a:rPr>
                        <m:t>𝑐</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4679293" y="2369727"/>
                <a:ext cx="2438400" cy="369332"/>
              </a:xfrm>
              <a:prstGeom prst="rect">
                <a:avLst/>
              </a:prstGeom>
              <a:blipFill rotWithShape="0">
                <a:blip r:embed="rId2"/>
                <a:stretch>
                  <a:fillRect t="-18333" b="-23333"/>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793661" y="2739059"/>
          <a:ext cx="1532121" cy="2595880"/>
        </p:xfrm>
        <a:graphic>
          <a:graphicData uri="http://schemas.openxmlformats.org/drawingml/2006/table">
            <a:tbl>
              <a:tblPr firstRow="1" bandRow="1">
                <a:tableStyleId>{5C22544A-7EE6-4342-B048-85BDC9FD1C3A}</a:tableStyleId>
              </a:tblPr>
              <a:tblGrid>
                <a:gridCol w="524932"/>
                <a:gridCol w="524934"/>
                <a:gridCol w="482255"/>
              </a:tblGrid>
              <a:tr h="370840">
                <a:tc>
                  <a:txBody>
                    <a:bodyPr/>
                    <a:lstStyle/>
                    <a:p>
                      <a:r>
                        <a:rPr lang="en-US" dirty="0" smtClean="0"/>
                        <a:t>x</a:t>
                      </a:r>
                      <a:endParaRPr lang="en-US" dirty="0"/>
                    </a:p>
                  </a:txBody>
                  <a:tcPr/>
                </a:tc>
                <a:tc>
                  <a:txBody>
                    <a:bodyPr/>
                    <a:lstStyle/>
                    <a:p>
                      <a:r>
                        <a:rPr lang="en-US" dirty="0" smtClean="0"/>
                        <a:t>z</a:t>
                      </a:r>
                      <a:endParaRPr lang="en-US" dirty="0"/>
                    </a:p>
                  </a:txBody>
                  <a:tcPr/>
                </a:tc>
                <a:tc>
                  <a:txBody>
                    <a:bodyPr/>
                    <a:lstStyle/>
                    <a:p>
                      <a:r>
                        <a:rPr lang="en-US" dirty="0" smtClean="0"/>
                        <a:t>y</a:t>
                      </a:r>
                      <a:endParaRPr lang="en-US" dirty="0"/>
                    </a:p>
                  </a:txBody>
                  <a:tcPr/>
                </a:tc>
              </a:tr>
              <a:tr h="370840">
                <a:tc>
                  <a:txBody>
                    <a:bodyPr/>
                    <a:lstStyle/>
                    <a:p>
                      <a:r>
                        <a:rPr lang="en-US" sz="1400" dirty="0" smtClean="0"/>
                        <a:t>0</a:t>
                      </a:r>
                      <a:endParaRPr lang="en-US" sz="1400" dirty="0"/>
                    </a:p>
                  </a:txBody>
                  <a:tcPr/>
                </a:tc>
                <a:tc>
                  <a:txBody>
                    <a:bodyPr/>
                    <a:lstStyle/>
                    <a:p>
                      <a:r>
                        <a:rPr lang="en-US" sz="1400" dirty="0" smtClean="0"/>
                        <a:t>5</a:t>
                      </a:r>
                      <a:endParaRPr lang="en-US" sz="1400" dirty="0"/>
                    </a:p>
                  </a:txBody>
                  <a:tcPr/>
                </a:tc>
                <a:tc>
                  <a:txBody>
                    <a:bodyPr/>
                    <a:lstStyle/>
                    <a:p>
                      <a:r>
                        <a:rPr lang="en-US" sz="1400" dirty="0" smtClean="0"/>
                        <a:t>0</a:t>
                      </a:r>
                      <a:endParaRPr lang="en-US" sz="1400" dirty="0"/>
                    </a:p>
                  </a:txBody>
                  <a:tcPr/>
                </a:tc>
              </a:tr>
              <a:tr h="370840">
                <a:tc>
                  <a:txBody>
                    <a:bodyPr/>
                    <a:lstStyle/>
                    <a:p>
                      <a:r>
                        <a:rPr lang="en-US" sz="1400" dirty="0" smtClean="0"/>
                        <a:t>2</a:t>
                      </a:r>
                      <a:endParaRPr lang="en-US" sz="1400" dirty="0"/>
                    </a:p>
                  </a:txBody>
                  <a:tcPr/>
                </a:tc>
                <a:tc>
                  <a:txBody>
                    <a:bodyPr/>
                    <a:lstStyle/>
                    <a:p>
                      <a:r>
                        <a:rPr lang="en-US" sz="1400" dirty="0" smtClean="0"/>
                        <a:t>10</a:t>
                      </a:r>
                      <a:endParaRPr lang="en-US" sz="1400" dirty="0"/>
                    </a:p>
                  </a:txBody>
                  <a:tcPr/>
                </a:tc>
                <a:tc>
                  <a:txBody>
                    <a:bodyPr/>
                    <a:lstStyle/>
                    <a:p>
                      <a:r>
                        <a:rPr lang="en-US" sz="1400" dirty="0" smtClean="0"/>
                        <a:t>1</a:t>
                      </a:r>
                      <a:endParaRPr lang="en-US" sz="1400" dirty="0"/>
                    </a:p>
                  </a:txBody>
                  <a:tcPr/>
                </a:tc>
              </a:tr>
              <a:tr h="370840">
                <a:tc>
                  <a:txBody>
                    <a:bodyPr/>
                    <a:lstStyle/>
                    <a:p>
                      <a:r>
                        <a:rPr lang="en-US" sz="1400" dirty="0" smtClean="0"/>
                        <a:t>2.5</a:t>
                      </a:r>
                      <a:endParaRPr lang="en-US" sz="1400" dirty="0"/>
                    </a:p>
                  </a:txBody>
                  <a:tcPr/>
                </a:tc>
                <a:tc>
                  <a:txBody>
                    <a:bodyPr/>
                    <a:lstStyle/>
                    <a:p>
                      <a:r>
                        <a:rPr lang="en-US" sz="1400" dirty="0" smtClean="0"/>
                        <a:t>9</a:t>
                      </a:r>
                      <a:endParaRPr lang="en-US" sz="1400" dirty="0"/>
                    </a:p>
                  </a:txBody>
                  <a:tcPr/>
                </a:tc>
                <a:tc>
                  <a:txBody>
                    <a:bodyPr/>
                    <a:lstStyle/>
                    <a:p>
                      <a:r>
                        <a:rPr lang="en-US" sz="1400" dirty="0" smtClean="0"/>
                        <a:t>2</a:t>
                      </a:r>
                      <a:endParaRPr lang="en-US" sz="1400" dirty="0"/>
                    </a:p>
                  </a:txBody>
                  <a:tcPr/>
                </a:tc>
              </a:tr>
              <a:tr h="370840">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3</a:t>
                      </a:r>
                      <a:endParaRPr lang="en-US" sz="1400" dirty="0"/>
                    </a:p>
                  </a:txBody>
                  <a:tcPr/>
                </a:tc>
              </a:tr>
              <a:tr h="370840">
                <a:tc>
                  <a:txBody>
                    <a:bodyPr/>
                    <a:lstStyle/>
                    <a:p>
                      <a:r>
                        <a:rPr lang="en-US" sz="1400" dirty="0" smtClean="0"/>
                        <a:t>4</a:t>
                      </a:r>
                      <a:endParaRPr lang="en-US" sz="1400" dirty="0"/>
                    </a:p>
                  </a:txBody>
                  <a:tcPr/>
                </a:tc>
                <a:tc>
                  <a:txBody>
                    <a:bodyPr/>
                    <a:lstStyle/>
                    <a:p>
                      <a:r>
                        <a:rPr lang="en-US" sz="1400" dirty="0" smtClean="0"/>
                        <a:t>3</a:t>
                      </a:r>
                      <a:endParaRPr lang="en-US" sz="1400" dirty="0"/>
                    </a:p>
                  </a:txBody>
                  <a:tcPr/>
                </a:tc>
                <a:tc>
                  <a:txBody>
                    <a:bodyPr/>
                    <a:lstStyle/>
                    <a:p>
                      <a:r>
                        <a:rPr lang="en-US" sz="1400" dirty="0" smtClean="0"/>
                        <a:t>6</a:t>
                      </a:r>
                      <a:endParaRPr lang="en-US" sz="1400" dirty="0"/>
                    </a:p>
                  </a:txBody>
                  <a:tcPr/>
                </a:tc>
              </a:tr>
              <a:tr h="370840">
                <a:tc>
                  <a:txBody>
                    <a:bodyPr/>
                    <a:lstStyle/>
                    <a:p>
                      <a:r>
                        <a:rPr lang="en-US" sz="1400" dirty="0" smtClean="0"/>
                        <a:t>7</a:t>
                      </a:r>
                      <a:endParaRPr lang="en-US" sz="1400" dirty="0"/>
                    </a:p>
                  </a:txBody>
                  <a:tcPr/>
                </a:tc>
                <a:tc>
                  <a:txBody>
                    <a:bodyPr/>
                    <a:lstStyle/>
                    <a:p>
                      <a:r>
                        <a:rPr lang="en-US" sz="1400" dirty="0" smtClean="0"/>
                        <a:t>27</a:t>
                      </a:r>
                      <a:endParaRPr lang="en-US" sz="1400" dirty="0"/>
                    </a:p>
                  </a:txBody>
                  <a:tcPr/>
                </a:tc>
                <a:tc>
                  <a:txBody>
                    <a:bodyPr/>
                    <a:lstStyle/>
                    <a:p>
                      <a:r>
                        <a:rPr lang="en-US" sz="1400" dirty="0" smtClean="0"/>
                        <a:t>2</a:t>
                      </a:r>
                      <a:endParaRPr lang="en-US" sz="1400" dirty="0"/>
                    </a:p>
                  </a:txBody>
                  <a:tcPr/>
                </a:tc>
              </a:tr>
            </a:tbl>
          </a:graphicData>
        </a:graphic>
      </p:graphicFrame>
      <p:sp>
        <p:nvSpPr>
          <p:cNvPr id="7" name="TextBox 6"/>
          <p:cNvSpPr txBox="1"/>
          <p:nvPr/>
        </p:nvSpPr>
        <p:spPr>
          <a:xfrm>
            <a:off x="4391648" y="3089240"/>
            <a:ext cx="3280963" cy="338554"/>
          </a:xfrm>
          <a:prstGeom prst="rect">
            <a:avLst/>
          </a:prstGeom>
          <a:noFill/>
        </p:spPr>
        <p:txBody>
          <a:bodyPr wrap="none" rtlCol="0">
            <a:spAutoFit/>
          </a:bodyPr>
          <a:lstStyle/>
          <a:p>
            <a:r>
              <a:rPr lang="en-US" sz="1600" dirty="0" smtClean="0"/>
              <a:t>Sistema de </a:t>
            </a:r>
            <a:r>
              <a:rPr lang="en-US" sz="1600" dirty="0" err="1" smtClean="0"/>
              <a:t>ecuaciones</a:t>
            </a:r>
            <a:r>
              <a:rPr lang="en-US" sz="1600" dirty="0" smtClean="0"/>
              <a:t> </a:t>
            </a:r>
            <a:r>
              <a:rPr lang="en-US" sz="1600" dirty="0" err="1" smtClean="0"/>
              <a:t>normalizadas</a:t>
            </a:r>
            <a:endParaRPr lang="en-US" sz="1600" dirty="0"/>
          </a:p>
        </p:txBody>
      </p:sp>
      <mc:AlternateContent xmlns:mc="http://schemas.openxmlformats.org/markup-compatibility/2006" xmlns:a14="http://schemas.microsoft.com/office/drawing/2010/main">
        <mc:Choice Requires="a14">
          <p:sp>
            <p:nvSpPr>
              <p:cNvPr id="4" name="TextBox 3"/>
              <p:cNvSpPr txBox="1"/>
              <p:nvPr/>
            </p:nvSpPr>
            <p:spPr>
              <a:xfrm>
                <a:off x="4580513" y="3701651"/>
                <a:ext cx="290323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r>
                            <a:rPr lang="en-US" b="0" i="1" smtClean="0">
                              <a:latin typeface="Cambria Math" charset="0"/>
                            </a:rPr>
                            <m:t>𝑥</m:t>
                          </m:r>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r>
                            <a:rPr lang="en-US" b="0" i="1" smtClean="0">
                              <a:latin typeface="Cambria Math" charset="0"/>
                            </a:rPr>
                            <m:t>𝑧</m:t>
                          </m:r>
                        </m:e>
                      </m:nary>
                      <m:r>
                        <a:rPr lang="en-US" b="0" i="1" smtClean="0">
                          <a:latin typeface="Cambria Math" charset="0"/>
                        </a:rPr>
                        <m:t>+</m:t>
                      </m:r>
                      <m:r>
                        <a:rPr lang="en-US" b="0" i="1" smtClean="0">
                          <a:latin typeface="Cambria Math" charset="0"/>
                        </a:rPr>
                        <m:t>𝑐𝑛</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80513" y="3701651"/>
                <a:ext cx="2903231" cy="67069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580512" y="4372347"/>
                <a:ext cx="3730893"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𝑥𝑦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2</m:t>
                              </m:r>
                            </m:sup>
                          </m:sSup>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r>
                            <a:rPr lang="en-US" b="0" i="1" smtClean="0">
                              <a:latin typeface="Cambria Math" charset="0"/>
                            </a:rPr>
                            <m:t>𝑧𝑥</m:t>
                          </m:r>
                        </m:e>
                      </m:nary>
                      <m:r>
                        <a:rPr lang="en-US" b="0" i="1" smtClean="0">
                          <a:latin typeface="Cambria Math" charset="0"/>
                        </a:rPr>
                        <m:t>+</m:t>
                      </m:r>
                      <m:r>
                        <a:rPr lang="en-US" b="0" i="1" smtClean="0">
                          <a:latin typeface="Cambria Math" charset="0"/>
                        </a:rPr>
                        <m:t>𝑐</m:t>
                      </m:r>
                      <m:nary>
                        <m:naryPr>
                          <m:chr m:val="∑"/>
                          <m:subHide m:val="on"/>
                          <m:supHide m:val="on"/>
                          <m:ctrlPr>
                            <a:rPr lang="en-US" b="0" i="1" smtClean="0">
                              <a:latin typeface="Cambria Math" charset="0"/>
                            </a:rPr>
                          </m:ctrlPr>
                        </m:naryPr>
                        <m:sub/>
                        <m:sup/>
                        <m:e>
                          <m:r>
                            <a:rPr lang="en-US" b="0" i="1" smtClean="0">
                              <a:latin typeface="Cambria Math" charset="0"/>
                            </a:rPr>
                            <m:t>𝑥</m:t>
                          </m:r>
                        </m:e>
                      </m:nary>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580512" y="4372347"/>
                <a:ext cx="3730893" cy="6706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45856" y="5111214"/>
                <a:ext cx="3707104"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𝑧𝑦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r>
                            <a:rPr lang="en-US" b="0" i="1" smtClean="0">
                              <a:latin typeface="Cambria Math" charset="0"/>
                            </a:rPr>
                            <m:t>𝑧𝑥</m:t>
                          </m:r>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sSup>
                            <m:sSupPr>
                              <m:ctrlPr>
                                <a:rPr lang="en-US" b="0" i="1" smtClean="0">
                                  <a:latin typeface="Cambria Math" charset="0"/>
                                </a:rPr>
                              </m:ctrlPr>
                            </m:sSupPr>
                            <m:e>
                              <m:r>
                                <a:rPr lang="en-US" b="0" i="1" smtClean="0">
                                  <a:latin typeface="Cambria Math" charset="0"/>
                                </a:rPr>
                                <m:t>𝑧</m:t>
                              </m:r>
                            </m:e>
                            <m:sup>
                              <m:r>
                                <a:rPr lang="en-US" b="0" i="1" smtClean="0">
                                  <a:latin typeface="Cambria Math" charset="0"/>
                                </a:rPr>
                                <m:t>2</m:t>
                              </m:r>
                            </m:sup>
                          </m:sSup>
                        </m:e>
                      </m:nary>
                      <m:r>
                        <a:rPr lang="en-US" b="0" i="1" smtClean="0">
                          <a:latin typeface="Cambria Math" charset="0"/>
                        </a:rPr>
                        <m:t>+</m:t>
                      </m:r>
                      <m:r>
                        <a:rPr lang="en-US" b="0" i="1" smtClean="0">
                          <a:latin typeface="Cambria Math" charset="0"/>
                        </a:rPr>
                        <m:t>𝑐</m:t>
                      </m:r>
                      <m:nary>
                        <m:naryPr>
                          <m:chr m:val="∑"/>
                          <m:subHide m:val="on"/>
                          <m:supHide m:val="on"/>
                          <m:ctrlPr>
                            <a:rPr lang="en-US" b="0" i="1" smtClean="0">
                              <a:latin typeface="Cambria Math" charset="0"/>
                            </a:rPr>
                          </m:ctrlPr>
                        </m:naryPr>
                        <m:sub/>
                        <m:sup/>
                        <m:e>
                          <m:r>
                            <a:rPr lang="en-US" b="0" i="1" smtClean="0">
                              <a:latin typeface="Cambria Math" charset="0"/>
                            </a:rPr>
                            <m:t>𝑧</m:t>
                          </m:r>
                        </m:e>
                      </m:nary>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545856" y="5111214"/>
                <a:ext cx="3707104" cy="67069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3550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990387" y="1707248"/>
            <a:ext cx="9816213"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mínimo</a:t>
            </a:r>
            <a:r>
              <a:rPr lang="en-US" sz="3600" b="1" dirty="0" smtClean="0"/>
              <a:t> </a:t>
            </a:r>
            <a:r>
              <a:rPr lang="en-US" sz="3600" b="1" dirty="0" err="1" smtClean="0"/>
              <a:t>cuadrados</a:t>
            </a:r>
            <a:r>
              <a:rPr lang="en-US" sz="3600" b="1" dirty="0" smtClean="0"/>
              <a:t>- </a:t>
            </a:r>
            <a:r>
              <a:rPr lang="en-US" sz="3600" b="1" dirty="0" err="1" smtClean="0"/>
              <a:t>Regresion</a:t>
            </a:r>
            <a:r>
              <a:rPr lang="en-US" sz="3600" b="1" dirty="0" smtClean="0"/>
              <a:t> </a:t>
            </a:r>
            <a:r>
              <a:rPr lang="en-US" sz="3600" b="1" dirty="0" err="1" smtClean="0"/>
              <a:t>múltiple</a:t>
            </a:r>
            <a:endParaRPr lang="en-US" sz="3600" b="1" dirty="0"/>
          </a:p>
        </p:txBody>
      </p:sp>
      <mc:AlternateContent xmlns:mc="http://schemas.openxmlformats.org/markup-compatibility/2006" xmlns:a14="http://schemas.microsoft.com/office/drawing/2010/main">
        <mc:Choice Requires="a14">
          <p:sp>
            <p:nvSpPr>
              <p:cNvPr id="3" name="TextBox 2"/>
              <p:cNvSpPr txBox="1"/>
              <p:nvPr/>
            </p:nvSpPr>
            <p:spPr>
              <a:xfrm>
                <a:off x="4679293" y="2369727"/>
                <a:ext cx="24384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b="0" i="1" smtClean="0">
                          <a:latin typeface="Cambria Math" charset="0"/>
                        </a:rPr>
                        <m:t>=</m:t>
                      </m:r>
                      <m:r>
                        <a:rPr lang="en-US" sz="2400" b="0" i="1" smtClean="0">
                          <a:latin typeface="Cambria Math" charset="0"/>
                        </a:rPr>
                        <m:t>𝑎𝑥</m:t>
                      </m:r>
                      <m:r>
                        <a:rPr lang="en-US" sz="2400" b="0" i="1" smtClean="0">
                          <a:latin typeface="Cambria Math" charset="0"/>
                        </a:rPr>
                        <m:t>+</m:t>
                      </m:r>
                      <m:r>
                        <a:rPr lang="en-US" sz="2400" b="0" i="1" smtClean="0">
                          <a:latin typeface="Cambria Math" charset="0"/>
                        </a:rPr>
                        <m:t>𝑏𝑧</m:t>
                      </m:r>
                      <m:r>
                        <a:rPr lang="en-US" sz="2400" b="0" i="1" smtClean="0">
                          <a:latin typeface="Cambria Math" charset="0"/>
                        </a:rPr>
                        <m:t>+</m:t>
                      </m:r>
                      <m:r>
                        <a:rPr lang="en-US" sz="2400" b="0" i="1" smtClean="0">
                          <a:latin typeface="Cambria Math" charset="0"/>
                        </a:rPr>
                        <m:t>𝑐</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4679293" y="2369727"/>
                <a:ext cx="2438400" cy="369332"/>
              </a:xfrm>
              <a:prstGeom prst="rect">
                <a:avLst/>
              </a:prstGeom>
              <a:blipFill rotWithShape="0">
                <a:blip r:embed="rId2"/>
                <a:stretch>
                  <a:fillRect t="-18333" b="-23333"/>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793661" y="2739059"/>
          <a:ext cx="1532121" cy="2595880"/>
        </p:xfrm>
        <a:graphic>
          <a:graphicData uri="http://schemas.openxmlformats.org/drawingml/2006/table">
            <a:tbl>
              <a:tblPr firstRow="1" bandRow="1">
                <a:tableStyleId>{5C22544A-7EE6-4342-B048-85BDC9FD1C3A}</a:tableStyleId>
              </a:tblPr>
              <a:tblGrid>
                <a:gridCol w="524932"/>
                <a:gridCol w="524934"/>
                <a:gridCol w="482255"/>
              </a:tblGrid>
              <a:tr h="370840">
                <a:tc>
                  <a:txBody>
                    <a:bodyPr/>
                    <a:lstStyle/>
                    <a:p>
                      <a:r>
                        <a:rPr lang="en-US" dirty="0" smtClean="0"/>
                        <a:t>x</a:t>
                      </a:r>
                      <a:endParaRPr lang="en-US" dirty="0"/>
                    </a:p>
                  </a:txBody>
                  <a:tcPr/>
                </a:tc>
                <a:tc>
                  <a:txBody>
                    <a:bodyPr/>
                    <a:lstStyle/>
                    <a:p>
                      <a:r>
                        <a:rPr lang="en-US" dirty="0" smtClean="0"/>
                        <a:t>z</a:t>
                      </a:r>
                      <a:endParaRPr lang="en-US" dirty="0"/>
                    </a:p>
                  </a:txBody>
                  <a:tcPr/>
                </a:tc>
                <a:tc>
                  <a:txBody>
                    <a:bodyPr/>
                    <a:lstStyle/>
                    <a:p>
                      <a:r>
                        <a:rPr lang="en-US" dirty="0" smtClean="0"/>
                        <a:t>y</a:t>
                      </a:r>
                      <a:endParaRPr lang="en-US" dirty="0"/>
                    </a:p>
                  </a:txBody>
                  <a:tcPr/>
                </a:tc>
              </a:tr>
              <a:tr h="370840">
                <a:tc>
                  <a:txBody>
                    <a:bodyPr/>
                    <a:lstStyle/>
                    <a:p>
                      <a:r>
                        <a:rPr lang="en-US" sz="1400" dirty="0" smtClean="0"/>
                        <a:t>0</a:t>
                      </a:r>
                      <a:endParaRPr lang="en-US" sz="1400" dirty="0"/>
                    </a:p>
                  </a:txBody>
                  <a:tcPr/>
                </a:tc>
                <a:tc>
                  <a:txBody>
                    <a:bodyPr/>
                    <a:lstStyle/>
                    <a:p>
                      <a:r>
                        <a:rPr lang="en-US" sz="1400" dirty="0" smtClean="0"/>
                        <a:t>5</a:t>
                      </a:r>
                      <a:endParaRPr lang="en-US" sz="1400" dirty="0"/>
                    </a:p>
                  </a:txBody>
                  <a:tcPr/>
                </a:tc>
                <a:tc>
                  <a:txBody>
                    <a:bodyPr/>
                    <a:lstStyle/>
                    <a:p>
                      <a:r>
                        <a:rPr lang="en-US" sz="1400" dirty="0" smtClean="0"/>
                        <a:t>0</a:t>
                      </a:r>
                      <a:endParaRPr lang="en-US" sz="1400" dirty="0"/>
                    </a:p>
                  </a:txBody>
                  <a:tcPr/>
                </a:tc>
              </a:tr>
              <a:tr h="370840">
                <a:tc>
                  <a:txBody>
                    <a:bodyPr/>
                    <a:lstStyle/>
                    <a:p>
                      <a:r>
                        <a:rPr lang="en-US" sz="1400" dirty="0" smtClean="0"/>
                        <a:t>2</a:t>
                      </a:r>
                      <a:endParaRPr lang="en-US" sz="1400" dirty="0"/>
                    </a:p>
                  </a:txBody>
                  <a:tcPr/>
                </a:tc>
                <a:tc>
                  <a:txBody>
                    <a:bodyPr/>
                    <a:lstStyle/>
                    <a:p>
                      <a:r>
                        <a:rPr lang="en-US" sz="1400" dirty="0" smtClean="0"/>
                        <a:t>10</a:t>
                      </a:r>
                      <a:endParaRPr lang="en-US" sz="1400" dirty="0"/>
                    </a:p>
                  </a:txBody>
                  <a:tcPr/>
                </a:tc>
                <a:tc>
                  <a:txBody>
                    <a:bodyPr/>
                    <a:lstStyle/>
                    <a:p>
                      <a:r>
                        <a:rPr lang="en-US" sz="1400" dirty="0" smtClean="0"/>
                        <a:t>1</a:t>
                      </a:r>
                      <a:endParaRPr lang="en-US" sz="1400" dirty="0"/>
                    </a:p>
                  </a:txBody>
                  <a:tcPr/>
                </a:tc>
              </a:tr>
              <a:tr h="370840">
                <a:tc>
                  <a:txBody>
                    <a:bodyPr/>
                    <a:lstStyle/>
                    <a:p>
                      <a:r>
                        <a:rPr lang="en-US" sz="1400" dirty="0" smtClean="0"/>
                        <a:t>2.5</a:t>
                      </a:r>
                      <a:endParaRPr lang="en-US" sz="1400" dirty="0"/>
                    </a:p>
                  </a:txBody>
                  <a:tcPr/>
                </a:tc>
                <a:tc>
                  <a:txBody>
                    <a:bodyPr/>
                    <a:lstStyle/>
                    <a:p>
                      <a:r>
                        <a:rPr lang="en-US" sz="1400" dirty="0" smtClean="0"/>
                        <a:t>9</a:t>
                      </a:r>
                      <a:endParaRPr lang="en-US" sz="1400" dirty="0"/>
                    </a:p>
                  </a:txBody>
                  <a:tcPr/>
                </a:tc>
                <a:tc>
                  <a:txBody>
                    <a:bodyPr/>
                    <a:lstStyle/>
                    <a:p>
                      <a:r>
                        <a:rPr lang="en-US" sz="1400" dirty="0" smtClean="0"/>
                        <a:t>2</a:t>
                      </a:r>
                      <a:endParaRPr lang="en-US" sz="1400" dirty="0"/>
                    </a:p>
                  </a:txBody>
                  <a:tcPr/>
                </a:tc>
              </a:tr>
              <a:tr h="370840">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3</a:t>
                      </a:r>
                      <a:endParaRPr lang="en-US" sz="1400" dirty="0"/>
                    </a:p>
                  </a:txBody>
                  <a:tcPr/>
                </a:tc>
              </a:tr>
              <a:tr h="370840">
                <a:tc>
                  <a:txBody>
                    <a:bodyPr/>
                    <a:lstStyle/>
                    <a:p>
                      <a:r>
                        <a:rPr lang="en-US" sz="1400" dirty="0" smtClean="0"/>
                        <a:t>4</a:t>
                      </a:r>
                      <a:endParaRPr lang="en-US" sz="1400" dirty="0"/>
                    </a:p>
                  </a:txBody>
                  <a:tcPr/>
                </a:tc>
                <a:tc>
                  <a:txBody>
                    <a:bodyPr/>
                    <a:lstStyle/>
                    <a:p>
                      <a:r>
                        <a:rPr lang="en-US" sz="1400" dirty="0" smtClean="0"/>
                        <a:t>3</a:t>
                      </a:r>
                      <a:endParaRPr lang="en-US" sz="1400" dirty="0"/>
                    </a:p>
                  </a:txBody>
                  <a:tcPr/>
                </a:tc>
                <a:tc>
                  <a:txBody>
                    <a:bodyPr/>
                    <a:lstStyle/>
                    <a:p>
                      <a:r>
                        <a:rPr lang="en-US" sz="1400" dirty="0" smtClean="0"/>
                        <a:t>6</a:t>
                      </a:r>
                      <a:endParaRPr lang="en-US" sz="1400" dirty="0"/>
                    </a:p>
                  </a:txBody>
                  <a:tcPr/>
                </a:tc>
              </a:tr>
              <a:tr h="370840">
                <a:tc>
                  <a:txBody>
                    <a:bodyPr/>
                    <a:lstStyle/>
                    <a:p>
                      <a:r>
                        <a:rPr lang="en-US" sz="1400" dirty="0" smtClean="0"/>
                        <a:t>7</a:t>
                      </a:r>
                      <a:endParaRPr lang="en-US" sz="1400" dirty="0"/>
                    </a:p>
                  </a:txBody>
                  <a:tcPr/>
                </a:tc>
                <a:tc>
                  <a:txBody>
                    <a:bodyPr/>
                    <a:lstStyle/>
                    <a:p>
                      <a:r>
                        <a:rPr lang="en-US" sz="1400" dirty="0" smtClean="0"/>
                        <a:t>27</a:t>
                      </a:r>
                      <a:endParaRPr lang="en-US" sz="1400" dirty="0"/>
                    </a:p>
                  </a:txBody>
                  <a:tcPr/>
                </a:tc>
                <a:tc>
                  <a:txBody>
                    <a:bodyPr/>
                    <a:lstStyle/>
                    <a:p>
                      <a:r>
                        <a:rPr lang="en-US" sz="1400" dirty="0" smtClean="0"/>
                        <a:t>2</a:t>
                      </a:r>
                      <a:endParaRPr lang="en-US" sz="1400" dirty="0"/>
                    </a:p>
                  </a:txBody>
                  <a:tcPr/>
                </a:tc>
              </a:tr>
            </a:tbl>
          </a:graphicData>
        </a:graphic>
      </p:graphicFrame>
      <p:sp>
        <p:nvSpPr>
          <p:cNvPr id="7" name="TextBox 6"/>
          <p:cNvSpPr txBox="1"/>
          <p:nvPr/>
        </p:nvSpPr>
        <p:spPr>
          <a:xfrm>
            <a:off x="4391648" y="3089240"/>
            <a:ext cx="3280963" cy="338554"/>
          </a:xfrm>
          <a:prstGeom prst="rect">
            <a:avLst/>
          </a:prstGeom>
          <a:noFill/>
        </p:spPr>
        <p:txBody>
          <a:bodyPr wrap="none" rtlCol="0">
            <a:spAutoFit/>
          </a:bodyPr>
          <a:lstStyle/>
          <a:p>
            <a:r>
              <a:rPr lang="en-US" sz="1600" dirty="0" smtClean="0"/>
              <a:t>Sistema de </a:t>
            </a:r>
            <a:r>
              <a:rPr lang="en-US" sz="1600" dirty="0" err="1" smtClean="0"/>
              <a:t>ecuaciones</a:t>
            </a:r>
            <a:r>
              <a:rPr lang="en-US" sz="1600" dirty="0" smtClean="0"/>
              <a:t> </a:t>
            </a:r>
            <a:r>
              <a:rPr lang="en-US" sz="1600" dirty="0" err="1" smtClean="0"/>
              <a:t>normalizadas</a:t>
            </a:r>
            <a:endParaRPr lang="en-US" sz="1600" dirty="0"/>
          </a:p>
        </p:txBody>
      </p:sp>
      <mc:AlternateContent xmlns:mc="http://schemas.openxmlformats.org/markup-compatibility/2006" xmlns:a14="http://schemas.microsoft.com/office/drawing/2010/main">
        <mc:Choice Requires="a14">
          <p:sp>
            <p:nvSpPr>
              <p:cNvPr id="4" name="TextBox 3"/>
              <p:cNvSpPr txBox="1"/>
              <p:nvPr/>
            </p:nvSpPr>
            <p:spPr>
              <a:xfrm>
                <a:off x="4580513" y="3701651"/>
                <a:ext cx="290323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r>
                            <a:rPr lang="en-US" b="0" i="1" smtClean="0">
                              <a:latin typeface="Cambria Math" charset="0"/>
                            </a:rPr>
                            <m:t>𝑥</m:t>
                          </m:r>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r>
                            <a:rPr lang="en-US" b="0" i="1" smtClean="0">
                              <a:latin typeface="Cambria Math" charset="0"/>
                            </a:rPr>
                            <m:t>𝑧</m:t>
                          </m:r>
                        </m:e>
                      </m:nary>
                      <m:r>
                        <a:rPr lang="en-US" b="0" i="1" smtClean="0">
                          <a:latin typeface="Cambria Math" charset="0"/>
                        </a:rPr>
                        <m:t>+</m:t>
                      </m:r>
                      <m:r>
                        <a:rPr lang="en-US" b="0" i="1" smtClean="0">
                          <a:latin typeface="Cambria Math" charset="0"/>
                        </a:rPr>
                        <m:t>𝑐𝑛</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80513" y="3701651"/>
                <a:ext cx="2903231" cy="67069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580512" y="4372347"/>
                <a:ext cx="3730893"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𝑥𝑦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2</m:t>
                              </m:r>
                            </m:sup>
                          </m:sSup>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r>
                            <a:rPr lang="en-US" b="0" i="1" smtClean="0">
                              <a:latin typeface="Cambria Math" charset="0"/>
                            </a:rPr>
                            <m:t>𝑧𝑥</m:t>
                          </m:r>
                        </m:e>
                      </m:nary>
                      <m:r>
                        <a:rPr lang="en-US" b="0" i="1" smtClean="0">
                          <a:latin typeface="Cambria Math" charset="0"/>
                        </a:rPr>
                        <m:t>+</m:t>
                      </m:r>
                      <m:r>
                        <a:rPr lang="en-US" b="0" i="1" smtClean="0">
                          <a:latin typeface="Cambria Math" charset="0"/>
                        </a:rPr>
                        <m:t>𝑐</m:t>
                      </m:r>
                      <m:nary>
                        <m:naryPr>
                          <m:chr m:val="∑"/>
                          <m:subHide m:val="on"/>
                          <m:supHide m:val="on"/>
                          <m:ctrlPr>
                            <a:rPr lang="en-US" b="0" i="1" smtClean="0">
                              <a:latin typeface="Cambria Math" charset="0"/>
                            </a:rPr>
                          </m:ctrlPr>
                        </m:naryPr>
                        <m:sub/>
                        <m:sup/>
                        <m:e>
                          <m:r>
                            <a:rPr lang="en-US" b="0" i="1" smtClean="0">
                              <a:latin typeface="Cambria Math" charset="0"/>
                            </a:rPr>
                            <m:t>𝑥</m:t>
                          </m:r>
                        </m:e>
                      </m:nary>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580512" y="4372347"/>
                <a:ext cx="3730893" cy="6706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45856" y="5111214"/>
                <a:ext cx="3707104"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charset="0"/>
                            </a:rPr>
                          </m:ctrlPr>
                        </m:naryPr>
                        <m:sub/>
                        <m:sup/>
                        <m:e>
                          <m:r>
                            <a:rPr lang="en-US" b="0" i="1" smtClean="0">
                              <a:latin typeface="Cambria Math" charset="0"/>
                            </a:rPr>
                            <m:t>𝑧𝑦</m:t>
                          </m:r>
                        </m:e>
                      </m:nary>
                      <m:r>
                        <a:rPr lang="en-US" b="0" i="1" smtClean="0">
                          <a:latin typeface="Cambria Math" charset="0"/>
                        </a:rPr>
                        <m:t>=</m:t>
                      </m:r>
                      <m:r>
                        <a:rPr lang="en-US" b="0" i="1" smtClean="0">
                          <a:latin typeface="Cambria Math" charset="0"/>
                        </a:rPr>
                        <m:t>𝑎</m:t>
                      </m:r>
                      <m:nary>
                        <m:naryPr>
                          <m:chr m:val="∑"/>
                          <m:subHide m:val="on"/>
                          <m:supHide m:val="on"/>
                          <m:ctrlPr>
                            <a:rPr lang="en-US" b="0" i="1" smtClean="0">
                              <a:latin typeface="Cambria Math" charset="0"/>
                            </a:rPr>
                          </m:ctrlPr>
                        </m:naryPr>
                        <m:sub/>
                        <m:sup/>
                        <m:e>
                          <m:r>
                            <a:rPr lang="en-US" b="0" i="1" smtClean="0">
                              <a:latin typeface="Cambria Math" charset="0"/>
                            </a:rPr>
                            <m:t>𝑧𝑥</m:t>
                          </m:r>
                        </m:e>
                      </m:nary>
                      <m:r>
                        <a:rPr lang="en-US" b="0" i="1" smtClean="0">
                          <a:latin typeface="Cambria Math" charset="0"/>
                        </a:rPr>
                        <m:t>+</m:t>
                      </m:r>
                      <m:r>
                        <a:rPr lang="en-US" b="0" i="1" smtClean="0">
                          <a:latin typeface="Cambria Math" charset="0"/>
                        </a:rPr>
                        <m:t>𝑏</m:t>
                      </m:r>
                      <m:nary>
                        <m:naryPr>
                          <m:chr m:val="∑"/>
                          <m:subHide m:val="on"/>
                          <m:supHide m:val="on"/>
                          <m:ctrlPr>
                            <a:rPr lang="en-US" b="0" i="1" smtClean="0">
                              <a:latin typeface="Cambria Math" charset="0"/>
                            </a:rPr>
                          </m:ctrlPr>
                        </m:naryPr>
                        <m:sub/>
                        <m:sup/>
                        <m:e>
                          <m:sSup>
                            <m:sSupPr>
                              <m:ctrlPr>
                                <a:rPr lang="en-US" b="0" i="1" smtClean="0">
                                  <a:latin typeface="Cambria Math" charset="0"/>
                                </a:rPr>
                              </m:ctrlPr>
                            </m:sSupPr>
                            <m:e>
                              <m:r>
                                <a:rPr lang="en-US" b="0" i="1" smtClean="0">
                                  <a:latin typeface="Cambria Math" charset="0"/>
                                </a:rPr>
                                <m:t>𝑧</m:t>
                              </m:r>
                            </m:e>
                            <m:sup>
                              <m:r>
                                <a:rPr lang="en-US" b="0" i="1" smtClean="0">
                                  <a:latin typeface="Cambria Math" charset="0"/>
                                </a:rPr>
                                <m:t>2</m:t>
                              </m:r>
                            </m:sup>
                          </m:sSup>
                        </m:e>
                      </m:nary>
                      <m:r>
                        <a:rPr lang="en-US" b="0" i="1" smtClean="0">
                          <a:latin typeface="Cambria Math" charset="0"/>
                        </a:rPr>
                        <m:t>+</m:t>
                      </m:r>
                      <m:r>
                        <a:rPr lang="en-US" b="0" i="1" smtClean="0">
                          <a:latin typeface="Cambria Math" charset="0"/>
                        </a:rPr>
                        <m:t>𝑐</m:t>
                      </m:r>
                      <m:nary>
                        <m:naryPr>
                          <m:chr m:val="∑"/>
                          <m:subHide m:val="on"/>
                          <m:supHide m:val="on"/>
                          <m:ctrlPr>
                            <a:rPr lang="en-US" b="0" i="1" smtClean="0">
                              <a:latin typeface="Cambria Math" charset="0"/>
                            </a:rPr>
                          </m:ctrlPr>
                        </m:naryPr>
                        <m:sub/>
                        <m:sup/>
                        <m:e>
                          <m:r>
                            <a:rPr lang="en-US" b="0" i="1" smtClean="0">
                              <a:latin typeface="Cambria Math" charset="0"/>
                            </a:rPr>
                            <m:t>𝑧</m:t>
                          </m:r>
                        </m:e>
                      </m:nary>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545856" y="5111214"/>
                <a:ext cx="3707104" cy="67069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9679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793661" y="1250048"/>
            <a:ext cx="7025578"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Gradiente</a:t>
            </a:r>
            <a:r>
              <a:rPr lang="en-US" sz="3600" b="1" dirty="0" smtClean="0"/>
              <a:t> </a:t>
            </a:r>
            <a:r>
              <a:rPr lang="en-US" sz="3600" b="1" dirty="0" err="1" smtClean="0"/>
              <a:t>Descendiente</a:t>
            </a:r>
            <a:endParaRPr lang="en-US" sz="36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61" y="3251200"/>
            <a:ext cx="4897967" cy="139469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2356815"/>
            <a:ext cx="5300911" cy="3183467"/>
          </a:xfrm>
          <a:prstGeom prst="rect">
            <a:avLst/>
          </a:prstGeom>
        </p:spPr>
      </p:pic>
    </p:spTree>
    <p:extLst>
      <p:ext uri="{BB962C8B-B14F-4D97-AF65-F5344CB8AC3E}">
        <p14:creationId xmlns:p14="http://schemas.microsoft.com/office/powerpoint/2010/main" val="1108399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793661" y="1250048"/>
            <a:ext cx="7025578" cy="646331"/>
          </a:xfrm>
          <a:prstGeom prst="rect">
            <a:avLst/>
          </a:prstGeom>
          <a:noFill/>
        </p:spPr>
        <p:txBody>
          <a:bodyPr wrap="none" rtlCol="0">
            <a:spAutoFit/>
          </a:bodyPr>
          <a:lstStyle/>
          <a:p>
            <a:r>
              <a:rPr lang="en-US" sz="3600" b="1" dirty="0" err="1" smtClean="0"/>
              <a:t>Método</a:t>
            </a:r>
            <a:r>
              <a:rPr lang="en-US" sz="3600" b="1" dirty="0" smtClean="0"/>
              <a:t> de </a:t>
            </a:r>
            <a:r>
              <a:rPr lang="en-US" sz="3600" b="1" dirty="0" err="1" smtClean="0"/>
              <a:t>Gradiente</a:t>
            </a:r>
            <a:r>
              <a:rPr lang="en-US" sz="3600" b="1" dirty="0" smtClean="0"/>
              <a:t> </a:t>
            </a:r>
            <a:r>
              <a:rPr lang="en-US" sz="3600" b="1" dirty="0" err="1" smtClean="0"/>
              <a:t>Descendiente</a:t>
            </a:r>
            <a:endParaRPr lang="en-US" sz="3600" b="1" dirty="0"/>
          </a:p>
        </p:txBody>
      </p:sp>
      <p:pic>
        <p:nvPicPr>
          <p:cNvPr id="3" name="Picture 2"/>
          <p:cNvPicPr>
            <a:picLocks noChangeAspect="1"/>
          </p:cNvPicPr>
          <p:nvPr/>
        </p:nvPicPr>
        <p:blipFill>
          <a:blip r:embed="rId2"/>
          <a:stretch>
            <a:fillRect/>
          </a:stretch>
        </p:blipFill>
        <p:spPr>
          <a:xfrm>
            <a:off x="459609" y="2323803"/>
            <a:ext cx="5140878" cy="321733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00" y="2753971"/>
            <a:ext cx="5854700" cy="94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254" y="3943138"/>
            <a:ext cx="5838546" cy="1232198"/>
          </a:xfrm>
          <a:prstGeom prst="rect">
            <a:avLst/>
          </a:prstGeom>
        </p:spPr>
      </p:pic>
    </p:spTree>
    <p:extLst>
      <p:ext uri="{BB962C8B-B14F-4D97-AF65-F5344CB8AC3E}">
        <p14:creationId xmlns:p14="http://schemas.microsoft.com/office/powerpoint/2010/main" val="1351538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Regresión Lineal</a:t>
            </a:r>
            <a:endParaRPr/>
          </a:p>
        </p:txBody>
      </p:sp>
      <p:sp>
        <p:nvSpPr>
          <p:cNvPr id="202" name="Google Shape;202;p25"/>
          <p:cNvSpPr txBox="1"/>
          <p:nvPr/>
        </p:nvSpPr>
        <p:spPr>
          <a:xfrm>
            <a:off x="2176375" y="1019624"/>
            <a:ext cx="7660200" cy="19761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La </a:t>
            </a:r>
            <a:r>
              <a:rPr lang="en-US" sz="2000" b="1">
                <a:solidFill>
                  <a:schemeClr val="accent2"/>
                </a:solidFill>
              </a:rPr>
              <a:t>Regresión Lineal</a:t>
            </a:r>
            <a:r>
              <a:rPr lang="en-US" sz="2000">
                <a:solidFill>
                  <a:srgbClr val="666666"/>
                </a:solidFill>
              </a:rPr>
              <a:t> es un modelo estadístico que permite predecir el valor de una variable </a:t>
            </a:r>
            <a:r>
              <a:rPr lang="en-US" sz="2000" b="1">
                <a:solidFill>
                  <a:schemeClr val="accent2"/>
                </a:solidFill>
              </a:rPr>
              <a:t>cuantitativa</a:t>
            </a:r>
            <a:r>
              <a:rPr lang="en-US" sz="2000">
                <a:solidFill>
                  <a:schemeClr val="accent2"/>
                </a:solidFill>
              </a:rPr>
              <a:t> </a:t>
            </a:r>
            <a:r>
              <a:rPr lang="en-US" sz="2000">
                <a:solidFill>
                  <a:srgbClr val="666666"/>
                </a:solidFill>
              </a:rPr>
              <a:t>(numérica), como una función lineal de las variables de entrada o predictores.</a:t>
            </a:r>
            <a:endParaRPr sz="2000">
              <a:solidFill>
                <a:srgbClr val="666666"/>
              </a:solidFill>
            </a:endParaRPr>
          </a:p>
          <a:p>
            <a:endParaRPr sz="2000">
              <a:solidFill>
                <a:srgbClr val="666666"/>
              </a:solidFill>
            </a:endParaRPr>
          </a:p>
          <a:p>
            <a:r>
              <a:rPr lang="en-US" sz="2000">
                <a:solidFill>
                  <a:srgbClr val="666666"/>
                </a:solidFill>
              </a:rPr>
              <a:t>En el caso de tener sólo un predictor X y la variable de salida Y, el modelo es descrito por la siguiente ecuación:</a:t>
            </a:r>
            <a:endParaRPr sz="2000">
              <a:solidFill>
                <a:srgbClr val="666666"/>
              </a:solidFill>
            </a:endParaRPr>
          </a:p>
          <a:p>
            <a:endParaRPr sz="2000">
              <a:solidFill>
                <a:srgbClr val="666666"/>
              </a:solidFill>
            </a:endParaRPr>
          </a:p>
        </p:txBody>
      </p:sp>
      <p:pic>
        <p:nvPicPr>
          <p:cNvPr id="203" name="Google Shape;203;p25"/>
          <p:cNvPicPr preferRelativeResize="0"/>
          <p:nvPr/>
        </p:nvPicPr>
        <p:blipFill>
          <a:blip r:embed="rId3">
            <a:alphaModFix/>
          </a:blip>
          <a:stretch>
            <a:fillRect/>
          </a:stretch>
        </p:blipFill>
        <p:spPr>
          <a:xfrm>
            <a:off x="5120001" y="3201598"/>
            <a:ext cx="1772949" cy="454800"/>
          </a:xfrm>
          <a:prstGeom prst="rect">
            <a:avLst/>
          </a:prstGeom>
          <a:noFill/>
          <a:ln>
            <a:noFill/>
          </a:ln>
        </p:spPr>
      </p:pic>
      <p:pic>
        <p:nvPicPr>
          <p:cNvPr id="204" name="Google Shape;204;p25"/>
          <p:cNvPicPr preferRelativeResize="0"/>
          <p:nvPr/>
        </p:nvPicPr>
        <p:blipFill>
          <a:blip r:embed="rId4">
            <a:alphaModFix/>
          </a:blip>
          <a:stretch>
            <a:fillRect/>
          </a:stretch>
        </p:blipFill>
        <p:spPr>
          <a:xfrm>
            <a:off x="2716462" y="3862272"/>
            <a:ext cx="6580026" cy="1545500"/>
          </a:xfrm>
          <a:prstGeom prst="rect">
            <a:avLst/>
          </a:prstGeom>
          <a:noFill/>
          <a:ln>
            <a:noFill/>
          </a:ln>
        </p:spPr>
      </p:pic>
      <p:sp>
        <p:nvSpPr>
          <p:cNvPr id="205" name="Google Shape;205;p25"/>
          <p:cNvSpPr txBox="1"/>
          <p:nvPr/>
        </p:nvSpPr>
        <p:spPr>
          <a:xfrm>
            <a:off x="7438875" y="3195600"/>
            <a:ext cx="1517700" cy="466800"/>
          </a:xfrm>
          <a:prstGeom prst="rect">
            <a:avLst/>
          </a:prstGeom>
          <a:noFill/>
          <a:ln>
            <a:noFill/>
          </a:ln>
        </p:spPr>
        <p:txBody>
          <a:bodyPr spcFirstLastPara="1" wrap="square" lIns="91425" tIns="45700" rIns="91425" bIns="45700" anchor="t" anchorCtr="0">
            <a:noAutofit/>
          </a:bodyPr>
          <a:lstStyle/>
          <a:p>
            <a:r>
              <a:rPr lang="en-US" sz="2000" b="1">
                <a:solidFill>
                  <a:schemeClr val="accent2"/>
                </a:solidFill>
                <a:latin typeface="Arial Narrow"/>
                <a:ea typeface="Arial Narrow"/>
                <a:cs typeface="Arial Narrow"/>
                <a:sym typeface="Arial Narrow"/>
              </a:rPr>
              <a:t>(1.1)</a:t>
            </a:r>
            <a:endParaRPr sz="2000" b="1">
              <a:solidFill>
                <a:schemeClr val="accent2"/>
              </a:solidFill>
              <a:latin typeface="Arial Narrow"/>
              <a:ea typeface="Arial Narrow"/>
              <a:cs typeface="Arial Narrow"/>
              <a:sym typeface="Arial Narrow"/>
            </a:endParaRPr>
          </a:p>
        </p:txBody>
      </p:sp>
    </p:spTree>
    <p:extLst>
      <p:ext uri="{BB962C8B-B14F-4D97-AF65-F5344CB8AC3E}">
        <p14:creationId xmlns:p14="http://schemas.microsoft.com/office/powerpoint/2010/main" val="217927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793661" y="1250048"/>
            <a:ext cx="8960595" cy="646331"/>
          </a:xfrm>
          <a:prstGeom prst="rect">
            <a:avLst/>
          </a:prstGeom>
          <a:noFill/>
        </p:spPr>
        <p:txBody>
          <a:bodyPr wrap="none" rtlCol="0">
            <a:spAutoFit/>
          </a:bodyPr>
          <a:lstStyle/>
          <a:p>
            <a:r>
              <a:rPr lang="en-US" sz="3600" b="1" dirty="0" err="1" smtClean="0"/>
              <a:t>Gradiente</a:t>
            </a:r>
            <a:r>
              <a:rPr lang="en-US" sz="3600" b="1" dirty="0" smtClean="0"/>
              <a:t> </a:t>
            </a:r>
            <a:r>
              <a:rPr lang="en-US" sz="3600" b="1" dirty="0" err="1" smtClean="0"/>
              <a:t>Descendiente</a:t>
            </a:r>
            <a:r>
              <a:rPr lang="en-US" sz="3600" b="1" dirty="0" smtClean="0"/>
              <a:t>: Ratio de </a:t>
            </a:r>
            <a:r>
              <a:rPr lang="en-US" sz="3600" b="1" dirty="0" err="1" smtClean="0"/>
              <a:t>aprendizaje</a:t>
            </a:r>
            <a:endParaRPr lang="en-US" sz="3600" b="1" dirty="0"/>
          </a:p>
        </p:txBody>
      </p:sp>
      <p:pic>
        <p:nvPicPr>
          <p:cNvPr id="7" name="Picture 6"/>
          <p:cNvPicPr>
            <a:picLocks noChangeAspect="1"/>
          </p:cNvPicPr>
          <p:nvPr/>
        </p:nvPicPr>
        <p:blipFill>
          <a:blip r:embed="rId2"/>
          <a:stretch>
            <a:fillRect/>
          </a:stretch>
        </p:blipFill>
        <p:spPr>
          <a:xfrm>
            <a:off x="650772" y="2753971"/>
            <a:ext cx="4545619" cy="2844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487" y="3496733"/>
            <a:ext cx="5909233" cy="956733"/>
          </a:xfrm>
          <a:prstGeom prst="rect">
            <a:avLst/>
          </a:prstGeom>
        </p:spPr>
      </p:pic>
    </p:spTree>
    <p:extLst>
      <p:ext uri="{BB962C8B-B14F-4D97-AF65-F5344CB8AC3E}">
        <p14:creationId xmlns:p14="http://schemas.microsoft.com/office/powerpoint/2010/main" val="216220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Encontrando</a:t>
            </a:r>
            <a:r>
              <a:rPr lang="en-US" dirty="0" smtClean="0">
                <a:solidFill>
                  <a:srgbClr val="09B5CD"/>
                </a:solidFill>
              </a:rPr>
              <a:t> la </a:t>
            </a:r>
            <a:r>
              <a:rPr lang="en-US" dirty="0" err="1" smtClean="0">
                <a:solidFill>
                  <a:srgbClr val="09B5CD"/>
                </a:solidFill>
              </a:rPr>
              <a:t>mejor</a:t>
            </a:r>
            <a:r>
              <a:rPr lang="en-US" dirty="0" smtClean="0">
                <a:solidFill>
                  <a:srgbClr val="09B5CD"/>
                </a:solidFill>
              </a:rPr>
              <a:t> recta</a:t>
            </a:r>
            <a:endParaRPr lang="en-US" dirty="0">
              <a:solidFill>
                <a:srgbClr val="09B5CD"/>
              </a:solidFill>
            </a:endParaRPr>
          </a:p>
        </p:txBody>
      </p:sp>
      <p:sp>
        <p:nvSpPr>
          <p:cNvPr id="5" name="TextBox 4"/>
          <p:cNvSpPr txBox="1"/>
          <p:nvPr/>
        </p:nvSpPr>
        <p:spPr>
          <a:xfrm>
            <a:off x="793661" y="1250048"/>
            <a:ext cx="7616893" cy="646331"/>
          </a:xfrm>
          <a:prstGeom prst="rect">
            <a:avLst/>
          </a:prstGeom>
          <a:noFill/>
        </p:spPr>
        <p:txBody>
          <a:bodyPr wrap="none" rtlCol="0">
            <a:spAutoFit/>
          </a:bodyPr>
          <a:lstStyle/>
          <a:p>
            <a:r>
              <a:rPr lang="en-US" sz="3600" b="1" dirty="0" err="1" smtClean="0"/>
              <a:t>Gradiente</a:t>
            </a:r>
            <a:r>
              <a:rPr lang="en-US" sz="3600" b="1" dirty="0" smtClean="0"/>
              <a:t> </a:t>
            </a:r>
            <a:r>
              <a:rPr lang="en-US" sz="3600" b="1" dirty="0" err="1" smtClean="0"/>
              <a:t>Descendiente</a:t>
            </a:r>
            <a:r>
              <a:rPr lang="en-US" sz="3600" b="1" dirty="0" smtClean="0"/>
              <a:t>: </a:t>
            </a:r>
            <a:r>
              <a:rPr lang="en-US" sz="3600" b="1" dirty="0" err="1" smtClean="0"/>
              <a:t>Mínimo</a:t>
            </a:r>
            <a:r>
              <a:rPr lang="en-US" sz="3600" b="1" dirty="0" smtClean="0"/>
              <a:t> Local</a:t>
            </a:r>
            <a:endParaRPr lang="en-US" sz="3600" b="1" dirty="0"/>
          </a:p>
        </p:txBody>
      </p:sp>
      <p:pic>
        <p:nvPicPr>
          <p:cNvPr id="3" name="Picture 2"/>
          <p:cNvPicPr>
            <a:picLocks noChangeAspect="1"/>
          </p:cNvPicPr>
          <p:nvPr/>
        </p:nvPicPr>
        <p:blipFill>
          <a:blip r:embed="rId2"/>
          <a:stretch>
            <a:fillRect/>
          </a:stretch>
        </p:blipFill>
        <p:spPr>
          <a:xfrm>
            <a:off x="303741" y="2319866"/>
            <a:ext cx="5296746" cy="33104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934" y="3559221"/>
            <a:ext cx="5723467" cy="831756"/>
          </a:xfrm>
          <a:prstGeom prst="rect">
            <a:avLst/>
          </a:prstGeom>
        </p:spPr>
      </p:pic>
    </p:spTree>
    <p:extLst>
      <p:ext uri="{BB962C8B-B14F-4D97-AF65-F5344CB8AC3E}">
        <p14:creationId xmlns:p14="http://schemas.microsoft.com/office/powerpoint/2010/main" val="620089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Evaluación del Modelo</a:t>
            </a:r>
            <a:endParaRPr/>
          </a:p>
        </p:txBody>
      </p:sp>
      <p:sp>
        <p:nvSpPr>
          <p:cNvPr id="371" name="Google Shape;371;p39"/>
          <p:cNvSpPr txBox="1"/>
          <p:nvPr/>
        </p:nvSpPr>
        <p:spPr>
          <a:xfrm>
            <a:off x="2442775" y="1149025"/>
            <a:ext cx="7305900" cy="1571100"/>
          </a:xfrm>
          <a:prstGeom prst="rect">
            <a:avLst/>
          </a:prstGeom>
          <a:noFill/>
          <a:ln>
            <a:noFill/>
          </a:ln>
        </p:spPr>
        <p:txBody>
          <a:bodyPr spcFirstLastPara="1" wrap="square" lIns="91425" tIns="45700" rIns="91425" bIns="45700" anchor="t" anchorCtr="0">
            <a:noAutofit/>
          </a:bodyPr>
          <a:lstStyle/>
          <a:p>
            <a:r>
              <a:rPr lang="en-US">
                <a:solidFill>
                  <a:srgbClr val="666666"/>
                </a:solidFill>
              </a:rPr>
              <a:t>Una vez determinado cuáles predictores tienen relación con la salida a través de la prueba de hipótesis nula, lo siguiente que queremos saber es qué tan bien predice la salida nuestro modelo.</a:t>
            </a:r>
            <a:endParaRPr>
              <a:solidFill>
                <a:srgbClr val="666666"/>
              </a:solidFill>
            </a:endParaRPr>
          </a:p>
          <a:p>
            <a:endParaRPr>
              <a:solidFill>
                <a:srgbClr val="666666"/>
              </a:solidFill>
            </a:endParaRPr>
          </a:p>
          <a:p>
            <a:r>
              <a:rPr lang="en-US">
                <a:solidFill>
                  <a:srgbClr val="666666"/>
                </a:solidFill>
              </a:rPr>
              <a:t>Para ello, utilizamos las siguientes estadísticas:</a:t>
            </a:r>
            <a:endParaRPr>
              <a:solidFill>
                <a:srgbClr val="666666"/>
              </a:solidFill>
            </a:endParaRPr>
          </a:p>
          <a:p>
            <a:endParaRPr>
              <a:solidFill>
                <a:srgbClr val="666666"/>
              </a:solidFill>
            </a:endParaRPr>
          </a:p>
          <a:p>
            <a:endParaRPr>
              <a:solidFill>
                <a:srgbClr val="666666"/>
              </a:solidFill>
            </a:endParaRPr>
          </a:p>
        </p:txBody>
      </p:sp>
      <p:graphicFrame>
        <p:nvGraphicFramePr>
          <p:cNvPr id="372" name="Google Shape;372;p39"/>
          <p:cNvGraphicFramePr/>
          <p:nvPr/>
        </p:nvGraphicFramePr>
        <p:xfrm>
          <a:off x="2509800" y="2720126"/>
          <a:ext cx="7239000" cy="3471775"/>
        </p:xfrm>
        <a:graphic>
          <a:graphicData uri="http://schemas.openxmlformats.org/drawingml/2006/table">
            <a:tbl>
              <a:tblPr>
                <a:noFill/>
              </a:tblPr>
              <a:tblGrid>
                <a:gridCol w="3619500"/>
                <a:gridCol w="3619500"/>
              </a:tblGrid>
              <a:tr h="596525">
                <a:tc>
                  <a:txBody>
                    <a:bodyPr/>
                    <a:lstStyle/>
                    <a:p>
                      <a:pPr marL="0" lvl="0" indent="0" algn="ctr" rtl="0">
                        <a:spcBef>
                          <a:spcPts val="0"/>
                        </a:spcBef>
                        <a:spcAft>
                          <a:spcPts val="0"/>
                        </a:spcAft>
                        <a:buNone/>
                      </a:pPr>
                      <a:r>
                        <a:rPr lang="en-US"/>
                        <a:t>Residual Standard Error (RSE)</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a:t>R</a:t>
                      </a:r>
                      <a:r>
                        <a:rPr lang="en-US" baseline="30000"/>
                        <a:t>2</a:t>
                      </a:r>
                      <a:endParaRPr baseline="300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2875250">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bl>
          </a:graphicData>
        </a:graphic>
      </p:graphicFrame>
      <p:pic>
        <p:nvPicPr>
          <p:cNvPr id="373" name="Google Shape;373;p39"/>
          <p:cNvPicPr preferRelativeResize="0"/>
          <p:nvPr/>
        </p:nvPicPr>
        <p:blipFill>
          <a:blip r:embed="rId3">
            <a:alphaModFix/>
          </a:blip>
          <a:stretch>
            <a:fillRect/>
          </a:stretch>
        </p:blipFill>
        <p:spPr>
          <a:xfrm>
            <a:off x="2650375" y="3924796"/>
            <a:ext cx="3406476" cy="709425"/>
          </a:xfrm>
          <a:prstGeom prst="rect">
            <a:avLst/>
          </a:prstGeom>
          <a:noFill/>
          <a:ln>
            <a:noFill/>
          </a:ln>
        </p:spPr>
      </p:pic>
      <p:pic>
        <p:nvPicPr>
          <p:cNvPr id="374" name="Google Shape;374;p39"/>
          <p:cNvPicPr preferRelativeResize="0"/>
          <p:nvPr/>
        </p:nvPicPr>
        <p:blipFill>
          <a:blip r:embed="rId4">
            <a:alphaModFix/>
          </a:blip>
          <a:stretch>
            <a:fillRect/>
          </a:stretch>
        </p:blipFill>
        <p:spPr>
          <a:xfrm>
            <a:off x="6904596" y="3511701"/>
            <a:ext cx="2245600" cy="2512475"/>
          </a:xfrm>
          <a:prstGeom prst="rect">
            <a:avLst/>
          </a:prstGeom>
          <a:noFill/>
          <a:ln>
            <a:noFill/>
          </a:ln>
        </p:spPr>
      </p:pic>
    </p:spTree>
    <p:extLst>
      <p:ext uri="{BB962C8B-B14F-4D97-AF65-F5344CB8AC3E}">
        <p14:creationId xmlns:p14="http://schemas.microsoft.com/office/powerpoint/2010/main" val="343945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err="1"/>
              <a:t>Evaluación</a:t>
            </a:r>
            <a:r>
              <a:rPr lang="en-US" dirty="0"/>
              <a:t> del </a:t>
            </a:r>
            <a:r>
              <a:rPr lang="en-US" dirty="0" err="1"/>
              <a:t>Modelo</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50" y="1384030"/>
            <a:ext cx="7882126" cy="4355289"/>
          </a:xfrm>
          <a:prstGeom prst="rect">
            <a:avLst/>
          </a:prstGeom>
        </p:spPr>
      </p:pic>
    </p:spTree>
    <p:extLst>
      <p:ext uri="{BB962C8B-B14F-4D97-AF65-F5344CB8AC3E}">
        <p14:creationId xmlns:p14="http://schemas.microsoft.com/office/powerpoint/2010/main" val="1370973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Evaluación del Modelo</a:t>
            </a:r>
            <a:endParaRPr/>
          </a:p>
        </p:txBody>
      </p:sp>
      <p:sp>
        <p:nvSpPr>
          <p:cNvPr id="381" name="Google Shape;381;p40"/>
          <p:cNvSpPr txBox="1"/>
          <p:nvPr/>
        </p:nvSpPr>
        <p:spPr>
          <a:xfrm>
            <a:off x="2442775" y="1225225"/>
            <a:ext cx="7660200" cy="51498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El modelo de Regresión Lineal está construido sobre ciertas características de los datos que se asumen </a:t>
            </a:r>
            <a:r>
              <a:rPr lang="en-US" sz="2000" i="1">
                <a:solidFill>
                  <a:srgbClr val="666666"/>
                </a:solidFill>
              </a:rPr>
              <a:t>a priori</a:t>
            </a:r>
            <a:r>
              <a:rPr lang="en-US" sz="2000">
                <a:solidFill>
                  <a:srgbClr val="666666"/>
                </a:solidFill>
              </a:rPr>
              <a:t>. Si estas características de los datos no son ciertas entonces el modelo puede presentar problemas. Los más comunes de estos problemas son los siguientes:</a:t>
            </a:r>
            <a:endParaRPr sz="2000">
              <a:solidFill>
                <a:srgbClr val="666666"/>
              </a:solidFill>
            </a:endParaRPr>
          </a:p>
          <a:p>
            <a:endParaRPr sz="2000">
              <a:solidFill>
                <a:srgbClr val="666666"/>
              </a:solidFill>
            </a:endParaRPr>
          </a:p>
          <a:p>
            <a:pPr marL="914400" indent="-355600">
              <a:lnSpc>
                <a:spcPct val="150000"/>
              </a:lnSpc>
              <a:buClr>
                <a:srgbClr val="666666"/>
              </a:buClr>
              <a:buSzPts val="2000"/>
              <a:buFont typeface="Arial Narrow"/>
              <a:buAutoNum type="arabicPeriod"/>
            </a:pPr>
            <a:r>
              <a:rPr lang="en-US" sz="2000">
                <a:solidFill>
                  <a:srgbClr val="666666"/>
                </a:solidFill>
              </a:rPr>
              <a:t>La relación entre los predictores y la salida</a:t>
            </a:r>
            <a:r>
              <a:rPr lang="en-US" sz="2000" b="1">
                <a:solidFill>
                  <a:srgbClr val="666666"/>
                </a:solidFill>
              </a:rPr>
              <a:t> </a:t>
            </a:r>
            <a:r>
              <a:rPr lang="en-US" sz="2000" b="1">
                <a:solidFill>
                  <a:schemeClr val="accent2"/>
                </a:solidFill>
              </a:rPr>
              <a:t>no es lineal</a:t>
            </a:r>
            <a:r>
              <a:rPr lang="en-US" sz="2000">
                <a:solidFill>
                  <a:srgbClr val="666666"/>
                </a:solidFill>
              </a:rPr>
              <a:t>.</a:t>
            </a:r>
            <a:endParaRPr sz="2000">
              <a:solidFill>
                <a:srgbClr val="666666"/>
              </a:solidFill>
            </a:endParaRPr>
          </a:p>
          <a:p>
            <a:pPr marL="914400" indent="-355600">
              <a:lnSpc>
                <a:spcPct val="150000"/>
              </a:lnSpc>
              <a:buClr>
                <a:srgbClr val="666666"/>
              </a:buClr>
              <a:buSzPts val="2000"/>
              <a:buAutoNum type="arabicPeriod"/>
            </a:pPr>
            <a:r>
              <a:rPr lang="en-US" sz="2000">
                <a:solidFill>
                  <a:srgbClr val="666666"/>
                </a:solidFill>
              </a:rPr>
              <a:t>La varianza de los términos de error no es constante.</a:t>
            </a:r>
            <a:endParaRPr sz="2000">
              <a:solidFill>
                <a:srgbClr val="666666"/>
              </a:solidFill>
            </a:endParaRPr>
          </a:p>
          <a:p>
            <a:pPr marL="914400" indent="-355600">
              <a:lnSpc>
                <a:spcPct val="150000"/>
              </a:lnSpc>
              <a:buClr>
                <a:srgbClr val="666666"/>
              </a:buClr>
              <a:buSzPts val="2000"/>
              <a:buAutoNum type="arabicPeriod"/>
            </a:pPr>
            <a:r>
              <a:rPr lang="en-US" sz="2000">
                <a:solidFill>
                  <a:srgbClr val="666666"/>
                </a:solidFill>
              </a:rPr>
              <a:t>Existen outliers.</a:t>
            </a:r>
            <a:endParaRPr sz="2000">
              <a:solidFill>
                <a:srgbClr val="666666"/>
              </a:solidFill>
            </a:endParaRPr>
          </a:p>
          <a:p>
            <a:pPr marL="914400" indent="-355600">
              <a:lnSpc>
                <a:spcPct val="150000"/>
              </a:lnSpc>
              <a:buClr>
                <a:srgbClr val="666666"/>
              </a:buClr>
              <a:buSzPts val="2000"/>
              <a:buAutoNum type="arabicPeriod"/>
            </a:pPr>
            <a:r>
              <a:rPr lang="en-US" sz="2000">
                <a:solidFill>
                  <a:srgbClr val="666666"/>
                </a:solidFill>
              </a:rPr>
              <a:t>Existe colinearidad entre los predictores.</a:t>
            </a:r>
            <a:endParaRPr sz="2000">
              <a:solidFill>
                <a:srgbClr val="666666"/>
              </a:solidFill>
            </a:endParaRPr>
          </a:p>
          <a:p>
            <a:endParaRPr sz="2000">
              <a:solidFill>
                <a:srgbClr val="666666"/>
              </a:solidFill>
            </a:endParaRPr>
          </a:p>
          <a:p>
            <a:endParaRPr sz="2000">
              <a:solidFill>
                <a:srgbClr val="666666"/>
              </a:solidFill>
            </a:endParaRPr>
          </a:p>
        </p:txBody>
      </p:sp>
    </p:spTree>
    <p:extLst>
      <p:ext uri="{BB962C8B-B14F-4D97-AF65-F5344CB8AC3E}">
        <p14:creationId xmlns:p14="http://schemas.microsoft.com/office/powerpoint/2010/main" val="931489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Potenciales Problemas en el Modelo</a:t>
            </a:r>
            <a:endParaRPr/>
          </a:p>
        </p:txBody>
      </p:sp>
      <p:sp>
        <p:nvSpPr>
          <p:cNvPr id="388" name="Google Shape;388;p41"/>
          <p:cNvSpPr txBox="1"/>
          <p:nvPr/>
        </p:nvSpPr>
        <p:spPr>
          <a:xfrm>
            <a:off x="2442775" y="920425"/>
            <a:ext cx="7660200" cy="1287900"/>
          </a:xfrm>
          <a:prstGeom prst="rect">
            <a:avLst/>
          </a:prstGeom>
          <a:noFill/>
          <a:ln>
            <a:noFill/>
          </a:ln>
        </p:spPr>
        <p:txBody>
          <a:bodyPr spcFirstLastPara="1" wrap="square" lIns="91425" tIns="45700" rIns="91425" bIns="45700" anchor="t" anchorCtr="0">
            <a:noAutofit/>
          </a:bodyPr>
          <a:lstStyle/>
          <a:p>
            <a:pPr marL="457200" indent="-342900">
              <a:lnSpc>
                <a:spcPct val="150000"/>
              </a:lnSpc>
              <a:buClr>
                <a:srgbClr val="004F77"/>
              </a:buClr>
              <a:buSzPts val="1800"/>
              <a:buFont typeface="Arial Narrow"/>
              <a:buAutoNum type="arabicPeriod"/>
            </a:pPr>
            <a:r>
              <a:rPr lang="en-US">
                <a:solidFill>
                  <a:schemeClr val="accent2"/>
                </a:solidFill>
              </a:rPr>
              <a:t>La relación entre los predictores y la salida</a:t>
            </a:r>
            <a:r>
              <a:rPr lang="en-US" b="1">
                <a:solidFill>
                  <a:schemeClr val="accent2"/>
                </a:solidFill>
              </a:rPr>
              <a:t> no es lineal</a:t>
            </a:r>
            <a:r>
              <a:rPr lang="en-US">
                <a:solidFill>
                  <a:srgbClr val="004F77"/>
                </a:solidFill>
              </a:rPr>
              <a:t>.</a:t>
            </a:r>
            <a:endParaRPr>
              <a:solidFill>
                <a:srgbClr val="004F77"/>
              </a:solidFill>
            </a:endParaRPr>
          </a:p>
          <a:p>
            <a:r>
              <a:rPr lang="en-US">
                <a:solidFill>
                  <a:srgbClr val="666666"/>
                </a:solidFill>
              </a:rPr>
              <a:t>Podemos detectar si la relación entre los predictores y la salida haciendo un gráfico entre los valores predichos y el valor de los residuales:</a:t>
            </a:r>
            <a:endParaRPr>
              <a:solidFill>
                <a:srgbClr val="666666"/>
              </a:solidFill>
            </a:endParaRPr>
          </a:p>
          <a:p>
            <a:endParaRPr>
              <a:solidFill>
                <a:srgbClr val="666666"/>
              </a:solidFill>
            </a:endParaRPr>
          </a:p>
          <a:p>
            <a:endParaRPr>
              <a:solidFill>
                <a:srgbClr val="666666"/>
              </a:solidFill>
            </a:endParaRPr>
          </a:p>
        </p:txBody>
      </p:sp>
      <p:pic>
        <p:nvPicPr>
          <p:cNvPr id="389" name="Google Shape;389;p41"/>
          <p:cNvPicPr preferRelativeResize="0"/>
          <p:nvPr/>
        </p:nvPicPr>
        <p:blipFill>
          <a:blip r:embed="rId3">
            <a:alphaModFix/>
          </a:blip>
          <a:stretch>
            <a:fillRect/>
          </a:stretch>
        </p:blipFill>
        <p:spPr>
          <a:xfrm>
            <a:off x="2558850" y="2150076"/>
            <a:ext cx="6870976" cy="3302225"/>
          </a:xfrm>
          <a:prstGeom prst="rect">
            <a:avLst/>
          </a:prstGeom>
          <a:noFill/>
          <a:ln>
            <a:noFill/>
          </a:ln>
        </p:spPr>
      </p:pic>
      <p:sp>
        <p:nvSpPr>
          <p:cNvPr id="390" name="Google Shape;390;p41"/>
          <p:cNvSpPr txBox="1"/>
          <p:nvPr/>
        </p:nvSpPr>
        <p:spPr>
          <a:xfrm>
            <a:off x="2164225" y="5570100"/>
            <a:ext cx="7660200" cy="991200"/>
          </a:xfrm>
          <a:prstGeom prst="rect">
            <a:avLst/>
          </a:prstGeom>
          <a:noFill/>
          <a:ln>
            <a:noFill/>
          </a:ln>
        </p:spPr>
        <p:txBody>
          <a:bodyPr spcFirstLastPara="1" wrap="square" lIns="91425" tIns="45700" rIns="91425" bIns="45700" anchor="t" anchorCtr="0">
            <a:noAutofit/>
          </a:bodyPr>
          <a:lstStyle/>
          <a:p>
            <a:r>
              <a:rPr lang="en-US">
                <a:solidFill>
                  <a:srgbClr val="666666"/>
                </a:solidFill>
              </a:rPr>
              <a:t>En el gráfico de la izquierda vemos que los residuales presentan un patrón, esto </a:t>
            </a:r>
            <a:r>
              <a:rPr lang="en-US" b="1">
                <a:solidFill>
                  <a:srgbClr val="666666"/>
                </a:solidFill>
              </a:rPr>
              <a:t>indica que la relación entre predictores y salida no es lineal</a:t>
            </a:r>
            <a:r>
              <a:rPr lang="en-US">
                <a:solidFill>
                  <a:srgbClr val="666666"/>
                </a:solidFill>
              </a:rPr>
              <a:t>. Este patrón no se observa en el gráfico de la derecha.</a:t>
            </a:r>
            <a:endParaRPr>
              <a:solidFill>
                <a:srgbClr val="666666"/>
              </a:solidFill>
            </a:endParaRPr>
          </a:p>
        </p:txBody>
      </p:sp>
    </p:spTree>
    <p:extLst>
      <p:ext uri="{BB962C8B-B14F-4D97-AF65-F5344CB8AC3E}">
        <p14:creationId xmlns:p14="http://schemas.microsoft.com/office/powerpoint/2010/main" val="13954059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2"/>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Potenciales Problemas en el Modelo</a:t>
            </a:r>
            <a:endParaRPr/>
          </a:p>
        </p:txBody>
      </p:sp>
      <p:sp>
        <p:nvSpPr>
          <p:cNvPr id="397" name="Google Shape;397;p42"/>
          <p:cNvSpPr txBox="1"/>
          <p:nvPr/>
        </p:nvSpPr>
        <p:spPr>
          <a:xfrm>
            <a:off x="2442775" y="878800"/>
            <a:ext cx="7660200" cy="1287900"/>
          </a:xfrm>
          <a:prstGeom prst="rect">
            <a:avLst/>
          </a:prstGeom>
          <a:noFill/>
          <a:ln>
            <a:noFill/>
          </a:ln>
        </p:spPr>
        <p:txBody>
          <a:bodyPr spcFirstLastPara="1" wrap="square" lIns="91425" tIns="45700" rIns="91425" bIns="45700" anchor="t" anchorCtr="0">
            <a:noAutofit/>
          </a:bodyPr>
          <a:lstStyle/>
          <a:p>
            <a:pPr>
              <a:lnSpc>
                <a:spcPct val="150000"/>
              </a:lnSpc>
            </a:pPr>
            <a:r>
              <a:rPr lang="en-US">
                <a:solidFill>
                  <a:schemeClr val="accent2"/>
                </a:solidFill>
              </a:rPr>
              <a:t>2. La varianza de los términos de error </a:t>
            </a:r>
            <a:r>
              <a:rPr lang="en-US" b="1">
                <a:solidFill>
                  <a:schemeClr val="accent2"/>
                </a:solidFill>
              </a:rPr>
              <a:t>no es constante</a:t>
            </a:r>
            <a:r>
              <a:rPr lang="en-US">
                <a:solidFill>
                  <a:schemeClr val="accent2"/>
                </a:solidFill>
              </a:rPr>
              <a:t>.</a:t>
            </a:r>
            <a:endParaRPr>
              <a:solidFill>
                <a:schemeClr val="accent2"/>
              </a:solidFill>
            </a:endParaRPr>
          </a:p>
          <a:p>
            <a:r>
              <a:rPr lang="en-US">
                <a:solidFill>
                  <a:srgbClr val="666666"/>
                </a:solidFill>
              </a:rPr>
              <a:t>De nuevo, los términos de error deben tener una distribución normal, lo que significa que la varianza debe ser constante. Si no lo es, lo podemos detectar en el gráfico de los residuales dividos por su error estándar :</a:t>
            </a:r>
            <a:endParaRPr>
              <a:solidFill>
                <a:srgbClr val="666666"/>
              </a:solidFill>
            </a:endParaRPr>
          </a:p>
          <a:p>
            <a:pPr>
              <a:lnSpc>
                <a:spcPct val="150000"/>
              </a:lnSpc>
            </a:pPr>
            <a:endParaRPr>
              <a:solidFill>
                <a:srgbClr val="666666"/>
              </a:solidFill>
            </a:endParaRPr>
          </a:p>
          <a:p>
            <a:endParaRPr>
              <a:solidFill>
                <a:srgbClr val="666666"/>
              </a:solidFill>
            </a:endParaRPr>
          </a:p>
          <a:p>
            <a:endParaRPr>
              <a:solidFill>
                <a:srgbClr val="666666"/>
              </a:solidFill>
            </a:endParaRPr>
          </a:p>
        </p:txBody>
      </p:sp>
      <p:sp>
        <p:nvSpPr>
          <p:cNvPr id="398" name="Google Shape;398;p42"/>
          <p:cNvSpPr txBox="1"/>
          <p:nvPr/>
        </p:nvSpPr>
        <p:spPr>
          <a:xfrm>
            <a:off x="2205825" y="4654600"/>
            <a:ext cx="7660200" cy="1940100"/>
          </a:xfrm>
          <a:prstGeom prst="rect">
            <a:avLst/>
          </a:prstGeom>
          <a:noFill/>
          <a:ln>
            <a:noFill/>
          </a:ln>
        </p:spPr>
        <p:txBody>
          <a:bodyPr spcFirstLastPara="1" wrap="square" lIns="91425" tIns="45700" rIns="91425" bIns="45700" anchor="t" anchorCtr="0">
            <a:noAutofit/>
          </a:bodyPr>
          <a:lstStyle/>
          <a:p>
            <a:r>
              <a:rPr lang="en-US">
                <a:solidFill>
                  <a:srgbClr val="666666"/>
                </a:solidFill>
              </a:rPr>
              <a:t>A esto se le llama heterocedasticidad y suele suceder cuando el error se incrementa a medida que incrementa la salida Y.</a:t>
            </a:r>
            <a:endParaRPr>
              <a:solidFill>
                <a:srgbClr val="666666"/>
              </a:solidFill>
            </a:endParaRPr>
          </a:p>
          <a:p>
            <a:r>
              <a:rPr lang="en-US" b="1">
                <a:solidFill>
                  <a:schemeClr val="accent2"/>
                </a:solidFill>
              </a:rPr>
              <a:t>¿Qué hacer?</a:t>
            </a:r>
            <a:endParaRPr b="1">
              <a:solidFill>
                <a:schemeClr val="accent2"/>
              </a:solidFill>
            </a:endParaRPr>
          </a:p>
          <a:p>
            <a:pPr marL="914400" indent="-342900">
              <a:buClr>
                <a:srgbClr val="666666"/>
              </a:buClr>
              <a:buSzPts val="1800"/>
              <a:buChar char="➔"/>
            </a:pPr>
            <a:r>
              <a:rPr lang="en-US">
                <a:solidFill>
                  <a:srgbClr val="666666"/>
                </a:solidFill>
              </a:rPr>
              <a:t>Usar transformaciones concavas  de Y, ej: √Y, log Y…. esto resulta en una reducción de las salidas mayores y esto reduce la heterocedasticidad.</a:t>
            </a:r>
            <a:endParaRPr>
              <a:solidFill>
                <a:srgbClr val="666666"/>
              </a:solidFill>
            </a:endParaRPr>
          </a:p>
          <a:p>
            <a:endParaRPr baseline="30000">
              <a:solidFill>
                <a:srgbClr val="666666"/>
              </a:solidFill>
            </a:endParaRPr>
          </a:p>
        </p:txBody>
      </p:sp>
      <p:pic>
        <p:nvPicPr>
          <p:cNvPr id="399" name="Google Shape;399;p42"/>
          <p:cNvPicPr preferRelativeResize="0"/>
          <p:nvPr/>
        </p:nvPicPr>
        <p:blipFill>
          <a:blip r:embed="rId3">
            <a:alphaModFix/>
          </a:blip>
          <a:stretch>
            <a:fillRect/>
          </a:stretch>
        </p:blipFill>
        <p:spPr>
          <a:xfrm>
            <a:off x="3592750" y="2166701"/>
            <a:ext cx="4588076" cy="2376325"/>
          </a:xfrm>
          <a:prstGeom prst="rect">
            <a:avLst/>
          </a:prstGeom>
          <a:noFill/>
          <a:ln>
            <a:noFill/>
          </a:ln>
        </p:spPr>
      </p:pic>
    </p:spTree>
    <p:extLst>
      <p:ext uri="{BB962C8B-B14F-4D97-AF65-F5344CB8AC3E}">
        <p14:creationId xmlns:p14="http://schemas.microsoft.com/office/powerpoint/2010/main" val="9920280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Potenciales Problemas en el Modelo</a:t>
            </a:r>
            <a:endParaRPr/>
          </a:p>
        </p:txBody>
      </p:sp>
      <p:sp>
        <p:nvSpPr>
          <p:cNvPr id="406" name="Google Shape;406;p43"/>
          <p:cNvSpPr txBox="1"/>
          <p:nvPr/>
        </p:nvSpPr>
        <p:spPr>
          <a:xfrm>
            <a:off x="2442775" y="878800"/>
            <a:ext cx="7660200" cy="1287900"/>
          </a:xfrm>
          <a:prstGeom prst="rect">
            <a:avLst/>
          </a:prstGeom>
          <a:noFill/>
          <a:ln>
            <a:noFill/>
          </a:ln>
        </p:spPr>
        <p:txBody>
          <a:bodyPr spcFirstLastPara="1" wrap="square" lIns="91425" tIns="45700" rIns="91425" bIns="45700" anchor="t" anchorCtr="0">
            <a:noAutofit/>
          </a:bodyPr>
          <a:lstStyle/>
          <a:p>
            <a:pPr>
              <a:lnSpc>
                <a:spcPct val="150000"/>
              </a:lnSpc>
            </a:pPr>
            <a:r>
              <a:rPr lang="en-US">
                <a:solidFill>
                  <a:schemeClr val="accent2"/>
                </a:solidFill>
              </a:rPr>
              <a:t>3. Existen outliers.</a:t>
            </a:r>
            <a:endParaRPr>
              <a:solidFill>
                <a:schemeClr val="accent2"/>
              </a:solidFill>
            </a:endParaRPr>
          </a:p>
          <a:p>
            <a:r>
              <a:rPr lang="en-US" sz="1600">
                <a:solidFill>
                  <a:srgbClr val="666666"/>
                </a:solidFill>
              </a:rPr>
              <a:t>Un outlier es una observación que se aleja mucho de lo que el modelo predice. Para detectar outliers se puede hacer un gráfico de residuales o un gráfico de residuales divididos por el error estándar. A éste último se le llama </a:t>
            </a:r>
            <a:r>
              <a:rPr lang="en-US" sz="1600">
                <a:solidFill>
                  <a:schemeClr val="accent2"/>
                </a:solidFill>
              </a:rPr>
              <a:t>“</a:t>
            </a:r>
            <a:r>
              <a:rPr lang="en-US" sz="1600" b="1" i="1">
                <a:solidFill>
                  <a:schemeClr val="accent2"/>
                </a:solidFill>
              </a:rPr>
              <a:t>studentized residuals</a:t>
            </a:r>
            <a:r>
              <a:rPr lang="en-US" sz="1600">
                <a:solidFill>
                  <a:schemeClr val="accent2"/>
                </a:solidFill>
              </a:rPr>
              <a:t>”:</a:t>
            </a:r>
            <a:endParaRPr sz="1600">
              <a:solidFill>
                <a:schemeClr val="accent2"/>
              </a:solidFill>
            </a:endParaRPr>
          </a:p>
          <a:p>
            <a:endParaRPr>
              <a:solidFill>
                <a:schemeClr val="accent2"/>
              </a:solidFill>
            </a:endParaRPr>
          </a:p>
          <a:p>
            <a:endParaRPr>
              <a:solidFill>
                <a:srgbClr val="666666"/>
              </a:solidFill>
            </a:endParaRPr>
          </a:p>
        </p:txBody>
      </p:sp>
      <p:sp>
        <p:nvSpPr>
          <p:cNvPr id="407" name="Google Shape;407;p43"/>
          <p:cNvSpPr txBox="1"/>
          <p:nvPr/>
        </p:nvSpPr>
        <p:spPr>
          <a:xfrm>
            <a:off x="2205825" y="4654600"/>
            <a:ext cx="7660200" cy="1989900"/>
          </a:xfrm>
          <a:prstGeom prst="rect">
            <a:avLst/>
          </a:prstGeom>
          <a:noFill/>
          <a:ln>
            <a:noFill/>
          </a:ln>
        </p:spPr>
        <p:txBody>
          <a:bodyPr spcFirstLastPara="1" wrap="square" lIns="91425" tIns="45700" rIns="91425" bIns="45700" anchor="t" anchorCtr="0">
            <a:noAutofit/>
          </a:bodyPr>
          <a:lstStyle/>
          <a:p>
            <a:r>
              <a:rPr lang="en-US">
                <a:solidFill>
                  <a:srgbClr val="666666"/>
                </a:solidFill>
              </a:rPr>
              <a:t>En el gráfico de la derecha (studentized residuals), cualquier observación por encima de 3 o por debajo de -3 es considerada un outlier.</a:t>
            </a:r>
            <a:endParaRPr>
              <a:solidFill>
                <a:srgbClr val="666666"/>
              </a:solidFill>
            </a:endParaRPr>
          </a:p>
          <a:p>
            <a:r>
              <a:rPr lang="en-US" b="1">
                <a:solidFill>
                  <a:schemeClr val="accent2"/>
                </a:solidFill>
              </a:rPr>
              <a:t>¿Qué hacer?</a:t>
            </a:r>
            <a:endParaRPr b="1">
              <a:solidFill>
                <a:schemeClr val="accent2"/>
              </a:solidFill>
            </a:endParaRPr>
          </a:p>
          <a:p>
            <a:pPr marL="914400" indent="-342900">
              <a:buClr>
                <a:srgbClr val="666666"/>
              </a:buClr>
              <a:buSzPts val="1800"/>
              <a:buChar char="➔"/>
            </a:pPr>
            <a:r>
              <a:rPr lang="en-US">
                <a:solidFill>
                  <a:srgbClr val="666666"/>
                </a:solidFill>
              </a:rPr>
              <a:t>Si los outliers son errores en los datos, corregir los datos o descartar los outliers del modelo.</a:t>
            </a:r>
            <a:endParaRPr>
              <a:solidFill>
                <a:srgbClr val="666666"/>
              </a:solidFill>
            </a:endParaRPr>
          </a:p>
          <a:p>
            <a:pPr marL="914400" indent="-342900">
              <a:buClr>
                <a:srgbClr val="666666"/>
              </a:buClr>
              <a:buSzPts val="1800"/>
              <a:buFont typeface="Arial Narrow"/>
              <a:buChar char="➔"/>
            </a:pPr>
            <a:r>
              <a:rPr lang="en-US">
                <a:solidFill>
                  <a:srgbClr val="666666"/>
                </a:solidFill>
              </a:rPr>
              <a:t>Si no son errores, puede ser que </a:t>
            </a:r>
            <a:r>
              <a:rPr lang="en-US" b="1">
                <a:solidFill>
                  <a:schemeClr val="accent2"/>
                </a:solidFill>
              </a:rPr>
              <a:t>no estemos</a:t>
            </a:r>
            <a:r>
              <a:rPr lang="en-US">
                <a:solidFill>
                  <a:srgbClr val="666666"/>
                </a:solidFill>
              </a:rPr>
              <a:t> considerando alguna variable importante en nuestros predictores.</a:t>
            </a:r>
            <a:endParaRPr>
              <a:solidFill>
                <a:srgbClr val="666666"/>
              </a:solidFill>
            </a:endParaRPr>
          </a:p>
          <a:p>
            <a:endParaRPr baseline="30000">
              <a:solidFill>
                <a:srgbClr val="666666"/>
              </a:solidFill>
            </a:endParaRPr>
          </a:p>
        </p:txBody>
      </p:sp>
      <p:pic>
        <p:nvPicPr>
          <p:cNvPr id="408" name="Google Shape;408;p43"/>
          <p:cNvPicPr preferRelativeResize="0"/>
          <p:nvPr/>
        </p:nvPicPr>
        <p:blipFill>
          <a:blip r:embed="rId3">
            <a:alphaModFix/>
          </a:blip>
          <a:stretch>
            <a:fillRect/>
          </a:stretch>
        </p:blipFill>
        <p:spPr>
          <a:xfrm>
            <a:off x="2442784" y="2288961"/>
            <a:ext cx="7934041" cy="2395788"/>
          </a:xfrm>
          <a:prstGeom prst="rect">
            <a:avLst/>
          </a:prstGeom>
          <a:noFill/>
          <a:ln>
            <a:noFill/>
          </a:ln>
        </p:spPr>
      </p:pic>
    </p:spTree>
    <p:extLst>
      <p:ext uri="{BB962C8B-B14F-4D97-AF65-F5344CB8AC3E}">
        <p14:creationId xmlns:p14="http://schemas.microsoft.com/office/powerpoint/2010/main" val="1675575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Potenciales Problemas en el Modelo</a:t>
            </a:r>
            <a:endParaRPr/>
          </a:p>
        </p:txBody>
      </p:sp>
      <p:sp>
        <p:nvSpPr>
          <p:cNvPr id="415" name="Google Shape;415;p44"/>
          <p:cNvSpPr txBox="1"/>
          <p:nvPr/>
        </p:nvSpPr>
        <p:spPr>
          <a:xfrm>
            <a:off x="2442775" y="878800"/>
            <a:ext cx="7660200" cy="1989900"/>
          </a:xfrm>
          <a:prstGeom prst="rect">
            <a:avLst/>
          </a:prstGeom>
          <a:noFill/>
          <a:ln>
            <a:noFill/>
          </a:ln>
        </p:spPr>
        <p:txBody>
          <a:bodyPr spcFirstLastPara="1" wrap="square" lIns="91425" tIns="45700" rIns="91425" bIns="45700" anchor="t" anchorCtr="0">
            <a:noAutofit/>
          </a:bodyPr>
          <a:lstStyle/>
          <a:p>
            <a:pPr>
              <a:lnSpc>
                <a:spcPct val="150000"/>
              </a:lnSpc>
            </a:pPr>
            <a:r>
              <a:rPr lang="en-US">
                <a:solidFill>
                  <a:schemeClr val="accent2"/>
                </a:solidFill>
              </a:rPr>
              <a:t>4. Existe colinearidad entre los predictores.</a:t>
            </a:r>
            <a:endParaRPr sz="1600">
              <a:solidFill>
                <a:srgbClr val="004F77"/>
              </a:solidFill>
            </a:endParaRPr>
          </a:p>
          <a:p>
            <a:pPr marL="914400" indent="-330200">
              <a:buClr>
                <a:srgbClr val="666666"/>
              </a:buClr>
              <a:buSzPts val="1600"/>
              <a:buChar char="➔"/>
            </a:pPr>
            <a:r>
              <a:rPr lang="en-US" sz="1600">
                <a:solidFill>
                  <a:srgbClr val="666666"/>
                </a:solidFill>
              </a:rPr>
              <a:t>Colinearidad se refiere a que dos predictores tienen alta correlación entre sí.</a:t>
            </a:r>
            <a:endParaRPr sz="1600">
              <a:solidFill>
                <a:srgbClr val="666666"/>
              </a:solidFill>
            </a:endParaRPr>
          </a:p>
          <a:p>
            <a:pPr marL="914400" indent="-330200">
              <a:buClr>
                <a:srgbClr val="666666"/>
              </a:buClr>
              <a:buSzPts val="1600"/>
              <a:buChar char="➔"/>
            </a:pPr>
            <a:r>
              <a:rPr lang="en-US" sz="1600">
                <a:solidFill>
                  <a:srgbClr val="666666"/>
                </a:solidFill>
              </a:rPr>
              <a:t>Esto se puede detectar haciendo una matriz de correlación entre predictores y observando cuáles pares de predictores tienen la correlación más alta.</a:t>
            </a:r>
            <a:endParaRPr sz="1600">
              <a:solidFill>
                <a:srgbClr val="666666"/>
              </a:solidFill>
            </a:endParaRPr>
          </a:p>
          <a:p>
            <a:pPr marL="914400" indent="-330200">
              <a:buClr>
                <a:srgbClr val="666666"/>
              </a:buClr>
              <a:buSzPts val="1600"/>
              <a:buChar char="➔"/>
            </a:pPr>
            <a:r>
              <a:rPr lang="en-US" sz="1600">
                <a:solidFill>
                  <a:srgbClr val="666666"/>
                </a:solidFill>
              </a:rPr>
              <a:t>También, un predictor que tiene alta correlación con otro puede tener un p-value grande, indicando que no está aportando mucho al modelo:</a:t>
            </a:r>
            <a:endParaRPr sz="1600">
              <a:solidFill>
                <a:srgbClr val="666666"/>
              </a:solidFill>
            </a:endParaRPr>
          </a:p>
          <a:p>
            <a:endParaRPr sz="1600">
              <a:solidFill>
                <a:srgbClr val="666666"/>
              </a:solidFill>
            </a:endParaRPr>
          </a:p>
        </p:txBody>
      </p:sp>
      <p:sp>
        <p:nvSpPr>
          <p:cNvPr id="416" name="Google Shape;416;p44"/>
          <p:cNvSpPr txBox="1"/>
          <p:nvPr/>
        </p:nvSpPr>
        <p:spPr>
          <a:xfrm>
            <a:off x="2189175" y="5524050"/>
            <a:ext cx="7660200" cy="1473900"/>
          </a:xfrm>
          <a:prstGeom prst="rect">
            <a:avLst/>
          </a:prstGeom>
          <a:noFill/>
          <a:ln>
            <a:noFill/>
          </a:ln>
        </p:spPr>
        <p:txBody>
          <a:bodyPr spcFirstLastPara="1" wrap="square" lIns="91425" tIns="45700" rIns="91425" bIns="45700" anchor="t" anchorCtr="0">
            <a:noAutofit/>
          </a:bodyPr>
          <a:lstStyle/>
          <a:p>
            <a:r>
              <a:rPr lang="en-US" b="1">
                <a:solidFill>
                  <a:schemeClr val="accent2"/>
                </a:solidFill>
              </a:rPr>
              <a:t>¿</a:t>
            </a:r>
            <a:r>
              <a:rPr lang="en-US" b="1" dirty="0" err="1">
                <a:solidFill>
                  <a:schemeClr val="accent2"/>
                </a:solidFill>
              </a:rPr>
              <a:t>Qué</a:t>
            </a:r>
            <a:r>
              <a:rPr lang="en-US" b="1" dirty="0">
                <a:solidFill>
                  <a:schemeClr val="accent2"/>
                </a:solidFill>
              </a:rPr>
              <a:t> </a:t>
            </a:r>
            <a:r>
              <a:rPr lang="en-US" b="1" dirty="0" err="1">
                <a:solidFill>
                  <a:schemeClr val="accent2"/>
                </a:solidFill>
              </a:rPr>
              <a:t>hacer</a:t>
            </a:r>
            <a:r>
              <a:rPr lang="en-US" b="1" dirty="0">
                <a:solidFill>
                  <a:schemeClr val="accent2"/>
                </a:solidFill>
              </a:rPr>
              <a:t>?</a:t>
            </a:r>
            <a:endParaRPr b="1" dirty="0">
              <a:solidFill>
                <a:schemeClr val="accent2"/>
              </a:solidFill>
            </a:endParaRPr>
          </a:p>
          <a:p>
            <a:pPr marL="914400" indent="-342900">
              <a:buClr>
                <a:srgbClr val="666666"/>
              </a:buClr>
              <a:buSzPts val="1800"/>
              <a:buChar char="➔"/>
            </a:pPr>
            <a:r>
              <a:rPr lang="en-US" dirty="0" err="1">
                <a:solidFill>
                  <a:srgbClr val="666666"/>
                </a:solidFill>
              </a:rPr>
              <a:t>Generalmente</a:t>
            </a:r>
            <a:r>
              <a:rPr lang="en-US" dirty="0">
                <a:solidFill>
                  <a:srgbClr val="666666"/>
                </a:solidFill>
              </a:rPr>
              <a:t> se </a:t>
            </a:r>
            <a:r>
              <a:rPr lang="en-US" dirty="0" err="1">
                <a:solidFill>
                  <a:srgbClr val="666666"/>
                </a:solidFill>
              </a:rPr>
              <a:t>pueden</a:t>
            </a:r>
            <a:r>
              <a:rPr lang="en-US" dirty="0">
                <a:solidFill>
                  <a:srgbClr val="666666"/>
                </a:solidFill>
              </a:rPr>
              <a:t> </a:t>
            </a:r>
            <a:r>
              <a:rPr lang="en-US" dirty="0" err="1">
                <a:solidFill>
                  <a:srgbClr val="666666"/>
                </a:solidFill>
              </a:rPr>
              <a:t>eliminar</a:t>
            </a:r>
            <a:r>
              <a:rPr lang="en-US" dirty="0">
                <a:solidFill>
                  <a:srgbClr val="666666"/>
                </a:solidFill>
              </a:rPr>
              <a:t> los </a:t>
            </a:r>
            <a:r>
              <a:rPr lang="en-US" dirty="0" err="1">
                <a:solidFill>
                  <a:srgbClr val="666666"/>
                </a:solidFill>
              </a:rPr>
              <a:t>predictores</a:t>
            </a:r>
            <a:r>
              <a:rPr lang="en-US" dirty="0">
                <a:solidFill>
                  <a:srgbClr val="666666"/>
                </a:solidFill>
              </a:rPr>
              <a:t> </a:t>
            </a:r>
            <a:r>
              <a:rPr lang="en-US" dirty="0" err="1">
                <a:solidFill>
                  <a:srgbClr val="666666"/>
                </a:solidFill>
              </a:rPr>
              <a:t>que</a:t>
            </a:r>
            <a:r>
              <a:rPr lang="en-US" dirty="0">
                <a:solidFill>
                  <a:srgbClr val="666666"/>
                </a:solidFill>
              </a:rPr>
              <a:t> </a:t>
            </a:r>
            <a:r>
              <a:rPr lang="en-US" dirty="0" err="1">
                <a:solidFill>
                  <a:srgbClr val="666666"/>
                </a:solidFill>
              </a:rPr>
              <a:t>están</a:t>
            </a:r>
            <a:r>
              <a:rPr lang="en-US" dirty="0">
                <a:solidFill>
                  <a:srgbClr val="666666"/>
                </a:solidFill>
              </a:rPr>
              <a:t> </a:t>
            </a:r>
            <a:r>
              <a:rPr lang="en-US" dirty="0" err="1">
                <a:solidFill>
                  <a:srgbClr val="666666"/>
                </a:solidFill>
              </a:rPr>
              <a:t>altamente</a:t>
            </a:r>
            <a:r>
              <a:rPr lang="en-US" dirty="0">
                <a:solidFill>
                  <a:srgbClr val="666666"/>
                </a:solidFill>
              </a:rPr>
              <a:t> </a:t>
            </a:r>
            <a:r>
              <a:rPr lang="en-US" dirty="0" err="1">
                <a:solidFill>
                  <a:srgbClr val="666666"/>
                </a:solidFill>
              </a:rPr>
              <a:t>correlados</a:t>
            </a:r>
            <a:r>
              <a:rPr lang="en-US" dirty="0">
                <a:solidFill>
                  <a:srgbClr val="666666"/>
                </a:solidFill>
              </a:rPr>
              <a:t> con </a:t>
            </a:r>
            <a:r>
              <a:rPr lang="en-US" dirty="0" err="1">
                <a:solidFill>
                  <a:srgbClr val="666666"/>
                </a:solidFill>
              </a:rPr>
              <a:t>otros</a:t>
            </a:r>
            <a:r>
              <a:rPr lang="en-US" dirty="0">
                <a:solidFill>
                  <a:srgbClr val="666666"/>
                </a:solidFill>
              </a:rPr>
              <a:t>.</a:t>
            </a:r>
            <a:endParaRPr dirty="0">
              <a:solidFill>
                <a:srgbClr val="666666"/>
              </a:solidFill>
            </a:endParaRPr>
          </a:p>
          <a:p>
            <a:endParaRPr baseline="30000" dirty="0">
              <a:solidFill>
                <a:srgbClr val="666666"/>
              </a:solidFill>
            </a:endParaRPr>
          </a:p>
        </p:txBody>
      </p:sp>
      <p:pic>
        <p:nvPicPr>
          <p:cNvPr id="417" name="Google Shape;417;p44"/>
          <p:cNvPicPr preferRelativeResize="0"/>
          <p:nvPr/>
        </p:nvPicPr>
        <p:blipFill>
          <a:blip r:embed="rId3">
            <a:alphaModFix/>
          </a:blip>
          <a:stretch>
            <a:fillRect/>
          </a:stretch>
        </p:blipFill>
        <p:spPr>
          <a:xfrm>
            <a:off x="3386301" y="3085726"/>
            <a:ext cx="5938349" cy="2397425"/>
          </a:xfrm>
          <a:prstGeom prst="rect">
            <a:avLst/>
          </a:prstGeom>
          <a:noFill/>
          <a:ln>
            <a:noFill/>
          </a:ln>
        </p:spPr>
      </p:pic>
    </p:spTree>
    <p:extLst>
      <p:ext uri="{BB962C8B-B14F-4D97-AF65-F5344CB8AC3E}">
        <p14:creationId xmlns:p14="http://schemas.microsoft.com/office/powerpoint/2010/main" val="1470332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err="1" smtClean="0"/>
              <a:t>Regresion</a:t>
            </a:r>
            <a:r>
              <a:rPr lang="en-US" dirty="0" smtClean="0"/>
              <a:t> Polynomial</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066" y="1226766"/>
            <a:ext cx="8102600" cy="863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7866" y="2090366"/>
            <a:ext cx="4953000" cy="3111500"/>
          </a:xfrm>
          <a:prstGeom prst="rect">
            <a:avLst/>
          </a:prstGeom>
        </p:spPr>
      </p:pic>
      <p:sp>
        <p:nvSpPr>
          <p:cNvPr id="8" name="Google Shape;416;p44"/>
          <p:cNvSpPr txBox="1"/>
          <p:nvPr/>
        </p:nvSpPr>
        <p:spPr>
          <a:xfrm>
            <a:off x="3677866" y="5201866"/>
            <a:ext cx="5470021" cy="527535"/>
          </a:xfrm>
          <a:prstGeom prst="rect">
            <a:avLst/>
          </a:prstGeom>
          <a:noFill/>
          <a:ln>
            <a:noFill/>
          </a:ln>
        </p:spPr>
        <p:txBody>
          <a:bodyPr spcFirstLastPara="1" wrap="square" lIns="91425" tIns="45700" rIns="91425" bIns="45700" anchor="t" anchorCtr="0">
            <a:noAutofit/>
          </a:bodyPr>
          <a:lstStyle/>
          <a:p>
            <a:r>
              <a:rPr lang="en-US" dirty="0" smtClean="0">
                <a:solidFill>
                  <a:srgbClr val="666666"/>
                </a:solidFill>
              </a:rPr>
              <a:t>La </a:t>
            </a:r>
            <a:r>
              <a:rPr lang="en-US" dirty="0" err="1" smtClean="0">
                <a:solidFill>
                  <a:srgbClr val="666666"/>
                </a:solidFill>
              </a:rPr>
              <a:t>mejor</a:t>
            </a:r>
            <a:r>
              <a:rPr lang="en-US" dirty="0" smtClean="0">
                <a:solidFill>
                  <a:srgbClr val="666666"/>
                </a:solidFill>
              </a:rPr>
              <a:t> </a:t>
            </a:r>
            <a:r>
              <a:rPr lang="en-US" dirty="0" err="1" smtClean="0">
                <a:solidFill>
                  <a:srgbClr val="666666"/>
                </a:solidFill>
              </a:rPr>
              <a:t>línea</a:t>
            </a:r>
            <a:r>
              <a:rPr lang="en-US" dirty="0" smtClean="0">
                <a:solidFill>
                  <a:srgbClr val="666666"/>
                </a:solidFill>
              </a:rPr>
              <a:t> no </a:t>
            </a:r>
            <a:r>
              <a:rPr lang="en-US" dirty="0" err="1" smtClean="0">
                <a:solidFill>
                  <a:srgbClr val="666666"/>
                </a:solidFill>
              </a:rPr>
              <a:t>es</a:t>
            </a:r>
            <a:r>
              <a:rPr lang="en-US" dirty="0" smtClean="0">
                <a:solidFill>
                  <a:srgbClr val="666666"/>
                </a:solidFill>
              </a:rPr>
              <a:t> </a:t>
            </a:r>
            <a:r>
              <a:rPr lang="en-US" dirty="0" err="1" smtClean="0">
                <a:solidFill>
                  <a:srgbClr val="666666"/>
                </a:solidFill>
              </a:rPr>
              <a:t>una</a:t>
            </a:r>
            <a:r>
              <a:rPr lang="en-US" dirty="0" smtClean="0">
                <a:solidFill>
                  <a:srgbClr val="666666"/>
                </a:solidFill>
              </a:rPr>
              <a:t> </a:t>
            </a:r>
            <a:r>
              <a:rPr lang="en-US" dirty="0" err="1" smtClean="0">
                <a:solidFill>
                  <a:srgbClr val="666666"/>
                </a:solidFill>
              </a:rPr>
              <a:t>línea</a:t>
            </a:r>
            <a:r>
              <a:rPr lang="en-US" dirty="0" smtClean="0">
                <a:solidFill>
                  <a:srgbClr val="666666"/>
                </a:solidFill>
              </a:rPr>
              <a:t> recta. </a:t>
            </a:r>
            <a:r>
              <a:rPr lang="en-US" dirty="0" err="1" smtClean="0">
                <a:solidFill>
                  <a:srgbClr val="666666"/>
                </a:solidFill>
              </a:rPr>
              <a:t>Ahora</a:t>
            </a:r>
            <a:r>
              <a:rPr lang="en-US" dirty="0" smtClean="0">
                <a:solidFill>
                  <a:srgbClr val="666666"/>
                </a:solidFill>
              </a:rPr>
              <a:t> </a:t>
            </a:r>
            <a:r>
              <a:rPr lang="en-US" dirty="0" err="1" smtClean="0">
                <a:solidFill>
                  <a:srgbClr val="666666"/>
                </a:solidFill>
              </a:rPr>
              <a:t>es</a:t>
            </a:r>
            <a:r>
              <a:rPr lang="en-US" dirty="0" smtClean="0">
                <a:solidFill>
                  <a:srgbClr val="666666"/>
                </a:solidFill>
              </a:rPr>
              <a:t> </a:t>
            </a:r>
            <a:r>
              <a:rPr lang="en-US" dirty="0" err="1" smtClean="0">
                <a:solidFill>
                  <a:srgbClr val="666666"/>
                </a:solidFill>
              </a:rPr>
              <a:t>una</a:t>
            </a:r>
            <a:r>
              <a:rPr lang="en-US" dirty="0" smtClean="0">
                <a:solidFill>
                  <a:srgbClr val="666666"/>
                </a:solidFill>
              </a:rPr>
              <a:t> </a:t>
            </a:r>
            <a:r>
              <a:rPr lang="en-US" dirty="0" err="1" smtClean="0">
                <a:solidFill>
                  <a:srgbClr val="666666"/>
                </a:solidFill>
              </a:rPr>
              <a:t>curva</a:t>
            </a:r>
            <a:endParaRPr dirty="0">
              <a:solidFill>
                <a:srgbClr val="666666"/>
              </a:solidFill>
            </a:endParaRPr>
          </a:p>
          <a:p>
            <a:endParaRPr baseline="30000" dirty="0">
              <a:solidFill>
                <a:srgbClr val="666666"/>
              </a:solidFill>
            </a:endParaRPr>
          </a:p>
        </p:txBody>
      </p:sp>
    </p:spTree>
    <p:extLst>
      <p:ext uri="{BB962C8B-B14F-4D97-AF65-F5344CB8AC3E}">
        <p14:creationId xmlns:p14="http://schemas.microsoft.com/office/powerpoint/2010/main" val="1735079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Regresión Lineal</a:t>
            </a:r>
            <a:endParaRPr/>
          </a:p>
        </p:txBody>
      </p:sp>
      <p:grpSp>
        <p:nvGrpSpPr>
          <p:cNvPr id="212" name="Google Shape;212;p26"/>
          <p:cNvGrpSpPr/>
          <p:nvPr/>
        </p:nvGrpSpPr>
        <p:grpSpPr>
          <a:xfrm>
            <a:off x="2243540" y="2187358"/>
            <a:ext cx="7454252" cy="3698287"/>
            <a:chOff x="1397103" y="2863352"/>
            <a:chExt cx="6349794" cy="2630665"/>
          </a:xfrm>
        </p:grpSpPr>
        <p:sp>
          <p:nvSpPr>
            <p:cNvPr id="213" name="Google Shape;213;p26"/>
            <p:cNvSpPr txBox="1"/>
            <p:nvPr/>
          </p:nvSpPr>
          <p:spPr>
            <a:xfrm>
              <a:off x="6836494" y="5217117"/>
              <a:ext cx="269700" cy="276900"/>
            </a:xfrm>
            <a:prstGeom prst="rect">
              <a:avLst/>
            </a:prstGeom>
            <a:noFill/>
            <a:ln>
              <a:noFill/>
            </a:ln>
          </p:spPr>
          <p:txBody>
            <a:bodyPr spcFirstLastPara="1" wrap="square" lIns="91425" tIns="45700" rIns="91425" bIns="45700" anchor="t" anchorCtr="0">
              <a:noAutofit/>
            </a:bodyPr>
            <a:lstStyle/>
            <a:p>
              <a:pPr>
                <a:buClr>
                  <a:srgbClr val="000000"/>
                </a:buClr>
              </a:pPr>
              <a:r>
                <a:rPr lang="en-US" sz="1200" b="1" i="1">
                  <a:solidFill>
                    <a:srgbClr val="000000"/>
                  </a:solidFill>
                  <a:latin typeface="Arial"/>
                  <a:ea typeface="Arial"/>
                  <a:cs typeface="Arial"/>
                  <a:sym typeface="Arial"/>
                </a:rPr>
                <a:t>x</a:t>
              </a:r>
              <a:endParaRPr/>
            </a:p>
          </p:txBody>
        </p:sp>
        <p:sp>
          <p:nvSpPr>
            <p:cNvPr id="214" name="Google Shape;214;p26"/>
            <p:cNvSpPr txBox="1"/>
            <p:nvPr/>
          </p:nvSpPr>
          <p:spPr>
            <a:xfrm>
              <a:off x="2269725" y="4775982"/>
              <a:ext cx="1470000" cy="461700"/>
            </a:xfrm>
            <a:prstGeom prst="rect">
              <a:avLst/>
            </a:prstGeom>
            <a:noFill/>
            <a:ln>
              <a:noFill/>
            </a:ln>
          </p:spPr>
          <p:txBody>
            <a:bodyPr spcFirstLastPara="1" wrap="square" lIns="91425" tIns="45700" rIns="91425" bIns="45700" anchor="t" anchorCtr="0">
              <a:noAutofit/>
            </a:bodyPr>
            <a:lstStyle/>
            <a:p>
              <a:pPr>
                <a:buClr>
                  <a:srgbClr val="004F77"/>
                </a:buClr>
              </a:pPr>
              <a:r>
                <a:rPr lang="en-US" sz="900">
                  <a:solidFill>
                    <a:srgbClr val="666666"/>
                  </a:solidFill>
                </a:rPr>
                <a:t>β</a:t>
              </a:r>
              <a:r>
                <a:rPr lang="en-US" sz="900" baseline="-25000">
                  <a:solidFill>
                    <a:srgbClr val="666666"/>
                  </a:solidFill>
                </a:rPr>
                <a:t>0</a:t>
              </a:r>
              <a:r>
                <a:rPr lang="en-US" sz="900">
                  <a:solidFill>
                    <a:srgbClr val="666666"/>
                  </a:solidFill>
                </a:rPr>
                <a:t>: intersección con </a:t>
              </a:r>
              <a:r>
                <a:rPr lang="en-US" sz="900" i="1">
                  <a:solidFill>
                    <a:srgbClr val="666666"/>
                  </a:solidFill>
                </a:rPr>
                <a:t>y</a:t>
              </a:r>
              <a:endParaRPr sz="900">
                <a:solidFill>
                  <a:srgbClr val="666666"/>
                </a:solidFill>
              </a:endParaRPr>
            </a:p>
          </p:txBody>
        </p:sp>
        <p:grpSp>
          <p:nvGrpSpPr>
            <p:cNvPr id="215" name="Google Shape;215;p26"/>
            <p:cNvGrpSpPr/>
            <p:nvPr/>
          </p:nvGrpSpPr>
          <p:grpSpPr>
            <a:xfrm>
              <a:off x="6404058" y="3776973"/>
              <a:ext cx="504057" cy="144001"/>
              <a:chOff x="7308303" y="1628815"/>
              <a:chExt cx="504057" cy="144001"/>
            </a:xfrm>
          </p:grpSpPr>
          <p:cxnSp>
            <p:nvCxnSpPr>
              <p:cNvPr id="216" name="Google Shape;216;p26"/>
              <p:cNvCxnSpPr/>
              <p:nvPr/>
            </p:nvCxnSpPr>
            <p:spPr>
              <a:xfrm rot="10800000" flipH="1">
                <a:off x="7308303" y="1771616"/>
                <a:ext cx="504000" cy="1200"/>
              </a:xfrm>
              <a:prstGeom prst="straightConnector1">
                <a:avLst/>
              </a:prstGeom>
              <a:noFill/>
              <a:ln w="9525" cap="flat" cmpd="sng">
                <a:solidFill>
                  <a:srgbClr val="FF9600"/>
                </a:solidFill>
                <a:prstDash val="dot"/>
                <a:round/>
                <a:headEnd type="none" w="sm" len="sm"/>
                <a:tailEnd type="none" w="sm" len="sm"/>
              </a:ln>
            </p:spPr>
          </p:cxnSp>
          <p:cxnSp>
            <p:nvCxnSpPr>
              <p:cNvPr id="217" name="Google Shape;217;p26"/>
              <p:cNvCxnSpPr/>
              <p:nvPr/>
            </p:nvCxnSpPr>
            <p:spPr>
              <a:xfrm rot="10800000">
                <a:off x="7812360" y="1628815"/>
                <a:ext cx="0" cy="144000"/>
              </a:xfrm>
              <a:prstGeom prst="straightConnector1">
                <a:avLst/>
              </a:prstGeom>
              <a:noFill/>
              <a:ln w="9525" cap="flat" cmpd="sng">
                <a:solidFill>
                  <a:srgbClr val="FF9600"/>
                </a:solidFill>
                <a:prstDash val="dot"/>
                <a:round/>
                <a:headEnd type="none" w="sm" len="sm"/>
                <a:tailEnd type="none" w="sm" len="sm"/>
              </a:ln>
            </p:spPr>
          </p:cxnSp>
        </p:grpSp>
        <p:cxnSp>
          <p:nvCxnSpPr>
            <p:cNvPr id="218" name="Google Shape;218;p26"/>
            <p:cNvCxnSpPr/>
            <p:nvPr/>
          </p:nvCxnSpPr>
          <p:spPr>
            <a:xfrm>
              <a:off x="3739763" y="3272900"/>
              <a:ext cx="0" cy="1922400"/>
            </a:xfrm>
            <a:prstGeom prst="straightConnector1">
              <a:avLst/>
            </a:prstGeom>
            <a:noFill/>
            <a:ln w="28575" cap="flat" cmpd="sng">
              <a:solidFill>
                <a:srgbClr val="B7B7B7"/>
              </a:solidFill>
              <a:prstDash val="solid"/>
              <a:round/>
              <a:headEnd type="triangle" w="lg" len="lg"/>
              <a:tailEnd type="none" w="sm" len="sm"/>
            </a:ln>
          </p:spPr>
        </p:cxnSp>
        <p:cxnSp>
          <p:nvCxnSpPr>
            <p:cNvPr id="219" name="Google Shape;219;p26"/>
            <p:cNvCxnSpPr/>
            <p:nvPr/>
          </p:nvCxnSpPr>
          <p:spPr>
            <a:xfrm>
              <a:off x="3739763" y="5195414"/>
              <a:ext cx="3467700" cy="0"/>
            </a:xfrm>
            <a:prstGeom prst="straightConnector1">
              <a:avLst/>
            </a:prstGeom>
            <a:noFill/>
            <a:ln w="28575" cap="flat" cmpd="sng">
              <a:solidFill>
                <a:srgbClr val="B7B7B7"/>
              </a:solidFill>
              <a:prstDash val="solid"/>
              <a:round/>
              <a:headEnd type="none" w="sm" len="sm"/>
              <a:tailEnd type="triangle" w="lg" len="lg"/>
            </a:ln>
          </p:spPr>
        </p:cxnSp>
        <p:cxnSp>
          <p:nvCxnSpPr>
            <p:cNvPr id="220" name="Google Shape;220;p26"/>
            <p:cNvCxnSpPr/>
            <p:nvPr/>
          </p:nvCxnSpPr>
          <p:spPr>
            <a:xfrm rot="10800000" flipH="1">
              <a:off x="3667754" y="3705071"/>
              <a:ext cx="3438300" cy="1080000"/>
            </a:xfrm>
            <a:prstGeom prst="straightConnector1">
              <a:avLst/>
            </a:prstGeom>
            <a:noFill/>
            <a:ln w="28575" cap="flat" cmpd="sng">
              <a:solidFill>
                <a:srgbClr val="000000"/>
              </a:solidFill>
              <a:prstDash val="solid"/>
              <a:round/>
              <a:headEnd type="none" w="sm" len="sm"/>
              <a:tailEnd type="none" w="sm" len="sm"/>
            </a:ln>
          </p:spPr>
        </p:cxnSp>
        <p:sp>
          <p:nvSpPr>
            <p:cNvPr id="221" name="Google Shape;221;p26"/>
            <p:cNvSpPr txBox="1"/>
            <p:nvPr/>
          </p:nvSpPr>
          <p:spPr>
            <a:xfrm>
              <a:off x="3470136" y="3272900"/>
              <a:ext cx="269700" cy="276900"/>
            </a:xfrm>
            <a:prstGeom prst="rect">
              <a:avLst/>
            </a:prstGeom>
            <a:noFill/>
            <a:ln>
              <a:noFill/>
            </a:ln>
          </p:spPr>
          <p:txBody>
            <a:bodyPr spcFirstLastPara="1" wrap="square" lIns="91425" tIns="45700" rIns="91425" bIns="45700" anchor="t" anchorCtr="0">
              <a:noAutofit/>
            </a:bodyPr>
            <a:lstStyle/>
            <a:p>
              <a:pPr>
                <a:buClr>
                  <a:srgbClr val="000000"/>
                </a:buClr>
              </a:pPr>
              <a:r>
                <a:rPr lang="en-US" sz="1200" b="1" i="1">
                  <a:solidFill>
                    <a:srgbClr val="000000"/>
                  </a:solidFill>
                  <a:latin typeface="Arial"/>
                  <a:ea typeface="Arial"/>
                  <a:cs typeface="Arial"/>
                  <a:sym typeface="Arial"/>
                </a:rPr>
                <a:t>y</a:t>
              </a:r>
              <a:endParaRPr/>
            </a:p>
          </p:txBody>
        </p:sp>
        <p:sp>
          <p:nvSpPr>
            <p:cNvPr id="222" name="Google Shape;222;p26"/>
            <p:cNvSpPr/>
            <p:nvPr/>
          </p:nvSpPr>
          <p:spPr>
            <a:xfrm>
              <a:off x="3883779" y="4713062"/>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223" name="Google Shape;223;p26"/>
            <p:cNvSpPr/>
            <p:nvPr/>
          </p:nvSpPr>
          <p:spPr>
            <a:xfrm>
              <a:off x="5498466" y="3654608"/>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224" name="Google Shape;224;p26"/>
            <p:cNvSpPr/>
            <p:nvPr/>
          </p:nvSpPr>
          <p:spPr>
            <a:xfrm>
              <a:off x="6476066" y="3344909"/>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225" name="Google Shape;225;p26"/>
            <p:cNvSpPr/>
            <p:nvPr/>
          </p:nvSpPr>
          <p:spPr>
            <a:xfrm>
              <a:off x="4459843" y="3655518"/>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226" name="Google Shape;226;p26"/>
            <p:cNvSpPr/>
            <p:nvPr/>
          </p:nvSpPr>
          <p:spPr>
            <a:xfrm>
              <a:off x="5217359" y="4594550"/>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cxnSp>
          <p:nvCxnSpPr>
            <p:cNvPr id="227" name="Google Shape;227;p26"/>
            <p:cNvCxnSpPr>
              <a:endCxn id="225" idx="4"/>
            </p:cNvCxnSpPr>
            <p:nvPr/>
          </p:nvCxnSpPr>
          <p:spPr>
            <a:xfrm rot="10800000">
              <a:off x="4567843" y="3892518"/>
              <a:ext cx="0" cy="1302900"/>
            </a:xfrm>
            <a:prstGeom prst="straightConnector1">
              <a:avLst/>
            </a:prstGeom>
            <a:noFill/>
            <a:ln w="12700" cap="flat" cmpd="sng">
              <a:solidFill>
                <a:srgbClr val="666666"/>
              </a:solidFill>
              <a:prstDash val="dash"/>
              <a:round/>
              <a:headEnd type="none" w="sm" len="sm"/>
              <a:tailEnd type="none" w="sm" len="sm"/>
            </a:ln>
          </p:spPr>
        </p:cxnSp>
        <p:sp>
          <p:nvSpPr>
            <p:cNvPr id="228" name="Google Shape;228;p26"/>
            <p:cNvSpPr/>
            <p:nvPr/>
          </p:nvSpPr>
          <p:spPr>
            <a:xfrm>
              <a:off x="6095495" y="4069141"/>
              <a:ext cx="216000" cy="237000"/>
            </a:xfrm>
            <a:prstGeom prst="flowChartConnector">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cxnSp>
          <p:nvCxnSpPr>
            <p:cNvPr id="229" name="Google Shape;229;p26"/>
            <p:cNvCxnSpPr>
              <a:stCxn id="225" idx="2"/>
            </p:cNvCxnSpPr>
            <p:nvPr/>
          </p:nvCxnSpPr>
          <p:spPr>
            <a:xfrm rot="10800000">
              <a:off x="3739843" y="3774018"/>
              <a:ext cx="720000" cy="0"/>
            </a:xfrm>
            <a:prstGeom prst="straightConnector1">
              <a:avLst/>
            </a:prstGeom>
            <a:noFill/>
            <a:ln w="12700" cap="flat" cmpd="sng">
              <a:solidFill>
                <a:srgbClr val="666666"/>
              </a:solidFill>
              <a:prstDash val="dash"/>
              <a:round/>
              <a:headEnd type="none" w="sm" len="sm"/>
              <a:tailEnd type="triangle" w="lg" len="lg"/>
            </a:ln>
          </p:spPr>
        </p:cxnSp>
        <p:cxnSp>
          <p:nvCxnSpPr>
            <p:cNvPr id="230" name="Google Shape;230;p26"/>
            <p:cNvCxnSpPr>
              <a:stCxn id="231" idx="2"/>
            </p:cNvCxnSpPr>
            <p:nvPr/>
          </p:nvCxnSpPr>
          <p:spPr>
            <a:xfrm rot="10800000">
              <a:off x="3739854" y="4509857"/>
              <a:ext cx="801000" cy="0"/>
            </a:xfrm>
            <a:prstGeom prst="straightConnector1">
              <a:avLst/>
            </a:prstGeom>
            <a:noFill/>
            <a:ln w="12700" cap="flat" cmpd="sng">
              <a:solidFill>
                <a:srgbClr val="666666"/>
              </a:solidFill>
              <a:prstDash val="dash"/>
              <a:round/>
              <a:headEnd type="none" w="sm" len="sm"/>
              <a:tailEnd type="triangle" w="lg" len="lg"/>
            </a:ln>
          </p:spPr>
        </p:cxnSp>
        <p:sp>
          <p:nvSpPr>
            <p:cNvPr id="231" name="Google Shape;231;p26"/>
            <p:cNvSpPr/>
            <p:nvPr/>
          </p:nvSpPr>
          <p:spPr>
            <a:xfrm>
              <a:off x="4540854" y="4480157"/>
              <a:ext cx="54000" cy="59400"/>
            </a:xfrm>
            <a:prstGeom prst="flowChartConnector">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232" name="Google Shape;232;p26"/>
            <p:cNvSpPr/>
            <p:nvPr/>
          </p:nvSpPr>
          <p:spPr>
            <a:xfrm>
              <a:off x="3578500" y="4785069"/>
              <a:ext cx="89400" cy="410400"/>
            </a:xfrm>
            <a:prstGeom prst="leftBrace">
              <a:avLst>
                <a:gd name="adj1" fmla="val 8333"/>
                <a:gd name="adj2" fmla="val 50000"/>
              </a:avLst>
            </a:prstGeom>
            <a:noFill/>
            <a:ln w="9525" cap="flat" cmpd="sng">
              <a:solidFill>
                <a:srgbClr val="FF96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004F77"/>
                </a:solidFill>
                <a:latin typeface="Arial"/>
                <a:ea typeface="Arial"/>
                <a:cs typeface="Arial"/>
                <a:sym typeface="Arial"/>
              </a:endParaRPr>
            </a:p>
          </p:txBody>
        </p:sp>
        <p:sp>
          <p:nvSpPr>
            <p:cNvPr id="233" name="Google Shape;233;p26"/>
            <p:cNvSpPr/>
            <p:nvPr/>
          </p:nvSpPr>
          <p:spPr>
            <a:xfrm flipH="1">
              <a:off x="4594864" y="3912507"/>
              <a:ext cx="81000" cy="559200"/>
            </a:xfrm>
            <a:prstGeom prst="leftBrace">
              <a:avLst>
                <a:gd name="adj1" fmla="val 8333"/>
                <a:gd name="adj2" fmla="val 50000"/>
              </a:avLst>
            </a:prstGeom>
            <a:noFill/>
            <a:ln w="9525" cap="flat" cmpd="sng">
              <a:solidFill>
                <a:srgbClr val="FF96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004F77"/>
                </a:solidFill>
                <a:latin typeface="Arial"/>
                <a:ea typeface="Arial"/>
                <a:cs typeface="Arial"/>
                <a:sym typeface="Arial"/>
              </a:endParaRPr>
            </a:p>
          </p:txBody>
        </p:sp>
        <p:sp>
          <p:nvSpPr>
            <p:cNvPr id="234" name="Google Shape;234;p26"/>
            <p:cNvSpPr txBox="1"/>
            <p:nvPr/>
          </p:nvSpPr>
          <p:spPr>
            <a:xfrm>
              <a:off x="2380320" y="3520283"/>
              <a:ext cx="1202700" cy="461700"/>
            </a:xfrm>
            <a:prstGeom prst="rect">
              <a:avLst/>
            </a:prstGeom>
            <a:noFill/>
            <a:ln>
              <a:noFill/>
            </a:ln>
          </p:spPr>
          <p:txBody>
            <a:bodyPr spcFirstLastPara="1" wrap="square" lIns="91425" tIns="45700" rIns="91425" bIns="45700" anchor="t" anchorCtr="0">
              <a:noAutofit/>
            </a:bodyPr>
            <a:lstStyle/>
            <a:p>
              <a:pPr>
                <a:buClr>
                  <a:srgbClr val="004F77"/>
                </a:buClr>
              </a:pPr>
              <a:r>
                <a:rPr lang="en-US" sz="900">
                  <a:solidFill>
                    <a:srgbClr val="666666"/>
                  </a:solidFill>
                </a:rPr>
                <a:t>Observación de </a:t>
              </a:r>
              <a:r>
                <a:rPr lang="en-US" sz="900" i="1">
                  <a:solidFill>
                    <a:srgbClr val="666666"/>
                  </a:solidFill>
                </a:rPr>
                <a:t>y </a:t>
              </a:r>
              <a:r>
                <a:rPr lang="en-US" sz="900">
                  <a:solidFill>
                    <a:srgbClr val="666666"/>
                  </a:solidFill>
                </a:rPr>
                <a:t>para</a:t>
              </a:r>
              <a:r>
                <a:rPr lang="en-US" sz="900" i="1">
                  <a:solidFill>
                    <a:srgbClr val="666666"/>
                  </a:solidFill>
                </a:rPr>
                <a:t> x</a:t>
              </a:r>
              <a:r>
                <a:rPr lang="en-US" sz="900" i="1" baseline="-25000">
                  <a:solidFill>
                    <a:srgbClr val="666666"/>
                  </a:solidFill>
                </a:rPr>
                <a:t>i</a:t>
              </a:r>
              <a:endParaRPr sz="900">
                <a:solidFill>
                  <a:srgbClr val="666666"/>
                </a:solidFill>
              </a:endParaRPr>
            </a:p>
          </p:txBody>
        </p:sp>
        <p:sp>
          <p:nvSpPr>
            <p:cNvPr id="235" name="Google Shape;235;p26"/>
            <p:cNvSpPr txBox="1"/>
            <p:nvPr/>
          </p:nvSpPr>
          <p:spPr>
            <a:xfrm>
              <a:off x="4603859" y="3729427"/>
              <a:ext cx="367800" cy="2616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Clr>
                  <a:srgbClr val="000000"/>
                </a:buClr>
              </a:pPr>
              <a:r>
                <a:rPr lang="en-US" sz="1400">
                  <a:solidFill>
                    <a:srgbClr val="666666"/>
                  </a:solidFill>
                  <a:latin typeface="Arial"/>
                  <a:ea typeface="Arial"/>
                  <a:cs typeface="Arial"/>
                  <a:sym typeface="Arial"/>
                </a:rPr>
                <a:t> </a:t>
              </a:r>
              <a:endParaRPr>
                <a:solidFill>
                  <a:srgbClr val="666666"/>
                </a:solidFill>
              </a:endParaRPr>
            </a:p>
          </p:txBody>
        </p:sp>
        <p:sp>
          <p:nvSpPr>
            <p:cNvPr id="236" name="Google Shape;236;p26"/>
            <p:cNvSpPr txBox="1"/>
            <p:nvPr/>
          </p:nvSpPr>
          <p:spPr>
            <a:xfrm>
              <a:off x="6544197" y="3955950"/>
              <a:ext cx="1202700" cy="261600"/>
            </a:xfrm>
            <a:prstGeom prst="rect">
              <a:avLst/>
            </a:prstGeom>
            <a:noFill/>
            <a:ln>
              <a:noFill/>
            </a:ln>
          </p:spPr>
          <p:txBody>
            <a:bodyPr spcFirstLastPara="1" wrap="square" lIns="91425" tIns="45700" rIns="91425" bIns="45700" anchor="t" anchorCtr="0">
              <a:noAutofit/>
            </a:bodyPr>
            <a:lstStyle/>
            <a:p>
              <a:pPr>
                <a:buClr>
                  <a:srgbClr val="004F77"/>
                </a:buClr>
              </a:pPr>
              <a:r>
                <a:rPr lang="en-US" sz="900">
                  <a:solidFill>
                    <a:srgbClr val="666666"/>
                  </a:solidFill>
                </a:rPr>
                <a:t>β</a:t>
              </a:r>
              <a:r>
                <a:rPr lang="en-US" sz="900" baseline="-25000">
                  <a:solidFill>
                    <a:srgbClr val="666666"/>
                  </a:solidFill>
                </a:rPr>
                <a:t>1</a:t>
              </a:r>
              <a:r>
                <a:rPr lang="en-US" sz="900">
                  <a:solidFill>
                    <a:srgbClr val="666666"/>
                  </a:solidFill>
                </a:rPr>
                <a:t>: pendiente</a:t>
              </a:r>
              <a:endParaRPr sz="900">
                <a:solidFill>
                  <a:srgbClr val="666666"/>
                </a:solidFill>
              </a:endParaRPr>
            </a:p>
          </p:txBody>
        </p:sp>
        <p:sp>
          <p:nvSpPr>
            <p:cNvPr id="237" name="Google Shape;237;p26"/>
            <p:cNvSpPr txBox="1"/>
            <p:nvPr/>
          </p:nvSpPr>
          <p:spPr>
            <a:xfrm>
              <a:off x="4782044" y="3763975"/>
              <a:ext cx="1177200" cy="430800"/>
            </a:xfrm>
            <a:prstGeom prst="rect">
              <a:avLst/>
            </a:prstGeom>
            <a:noFill/>
            <a:ln>
              <a:noFill/>
            </a:ln>
          </p:spPr>
          <p:txBody>
            <a:bodyPr spcFirstLastPara="1" wrap="square" lIns="91425" tIns="45700" rIns="91425" bIns="45700" anchor="t" anchorCtr="0">
              <a:noAutofit/>
            </a:bodyPr>
            <a:lstStyle/>
            <a:p>
              <a:pPr>
                <a:buClr>
                  <a:srgbClr val="004F77"/>
                </a:buClr>
              </a:pPr>
              <a:r>
                <a:rPr lang="en-US" sz="900">
                  <a:solidFill>
                    <a:srgbClr val="666666"/>
                  </a:solidFill>
                </a:rPr>
                <a:t>Error de estimación</a:t>
              </a:r>
              <a:endParaRPr sz="900">
                <a:solidFill>
                  <a:srgbClr val="666666"/>
                </a:solidFill>
              </a:endParaRPr>
            </a:p>
          </p:txBody>
        </p:sp>
        <p:sp>
          <p:nvSpPr>
            <p:cNvPr id="238" name="Google Shape;238;p26"/>
            <p:cNvSpPr/>
            <p:nvPr/>
          </p:nvSpPr>
          <p:spPr>
            <a:xfrm>
              <a:off x="5606480" y="3211016"/>
              <a:ext cx="597000" cy="1318800"/>
            </a:xfrm>
            <a:prstGeom prst="arc">
              <a:avLst>
                <a:gd name="adj1" fmla="val 16200000"/>
                <a:gd name="adj2" fmla="val 316034"/>
              </a:avLst>
            </a:prstGeom>
            <a:noFill/>
            <a:ln w="19050" cap="flat" cmpd="sng">
              <a:solidFill>
                <a:srgbClr val="FF9600"/>
              </a:solidFill>
              <a:prstDash val="solid"/>
              <a:round/>
              <a:headEnd type="none" w="sm" len="sm"/>
              <a:tailEnd type="triangle" w="lg" len="lg"/>
            </a:ln>
          </p:spPr>
          <p:txBody>
            <a:bodyPr spcFirstLastPara="1" wrap="square" lIns="91425" tIns="45700" rIns="91425" bIns="45700" anchor="ctr" anchorCtr="0">
              <a:noAutofit/>
            </a:bodyPr>
            <a:lstStyle/>
            <a:p>
              <a:pPr algn="ctr">
                <a:buClr>
                  <a:srgbClr val="000000"/>
                </a:buClr>
              </a:pPr>
              <a:endParaRPr sz="1400">
                <a:solidFill>
                  <a:srgbClr val="004F77"/>
                </a:solidFill>
                <a:latin typeface="Arial"/>
                <a:ea typeface="Arial"/>
                <a:cs typeface="Arial"/>
                <a:sym typeface="Arial"/>
              </a:endParaRPr>
            </a:p>
          </p:txBody>
        </p:sp>
        <p:sp>
          <p:nvSpPr>
            <p:cNvPr id="239" name="Google Shape;239;p26"/>
            <p:cNvSpPr txBox="1"/>
            <p:nvPr/>
          </p:nvSpPr>
          <p:spPr>
            <a:xfrm>
              <a:off x="4417011" y="5134076"/>
              <a:ext cx="284100" cy="276900"/>
            </a:xfrm>
            <a:prstGeom prst="rect">
              <a:avLst/>
            </a:prstGeom>
            <a:noFill/>
            <a:ln>
              <a:noFill/>
            </a:ln>
          </p:spPr>
          <p:txBody>
            <a:bodyPr spcFirstLastPara="1" wrap="square" lIns="91425" tIns="45700" rIns="91425" bIns="45700" anchor="t" anchorCtr="0">
              <a:noAutofit/>
            </a:bodyPr>
            <a:lstStyle/>
            <a:p>
              <a:pPr>
                <a:buClr>
                  <a:srgbClr val="000000"/>
                </a:buClr>
              </a:pPr>
              <a:r>
                <a:rPr lang="en-US" sz="1200" i="1">
                  <a:solidFill>
                    <a:srgbClr val="000000"/>
                  </a:solidFill>
                  <a:latin typeface="Arial"/>
                  <a:ea typeface="Arial"/>
                  <a:cs typeface="Arial"/>
                  <a:sym typeface="Arial"/>
                </a:rPr>
                <a:t>x</a:t>
              </a:r>
              <a:r>
                <a:rPr lang="en-US" sz="1200" i="1" baseline="-25000">
                  <a:solidFill>
                    <a:srgbClr val="000000"/>
                  </a:solidFill>
                  <a:latin typeface="Arial"/>
                  <a:ea typeface="Arial"/>
                  <a:cs typeface="Arial"/>
                  <a:sym typeface="Arial"/>
                </a:rPr>
                <a:t>i</a:t>
              </a:r>
              <a:endParaRPr/>
            </a:p>
          </p:txBody>
        </p:sp>
        <p:sp>
          <p:nvSpPr>
            <p:cNvPr id="240" name="Google Shape;240;p26"/>
            <p:cNvSpPr txBox="1"/>
            <p:nvPr/>
          </p:nvSpPr>
          <p:spPr>
            <a:xfrm>
              <a:off x="1397103" y="4325398"/>
              <a:ext cx="2373900" cy="347700"/>
            </a:xfrm>
            <a:prstGeom prst="rect">
              <a:avLst/>
            </a:prstGeom>
            <a:noFill/>
            <a:ln>
              <a:noFill/>
            </a:ln>
          </p:spPr>
          <p:txBody>
            <a:bodyPr spcFirstLastPara="1" wrap="square" lIns="91425" tIns="91425" rIns="91425" bIns="91425" anchor="t" anchorCtr="0">
              <a:noAutofit/>
            </a:bodyPr>
            <a:lstStyle/>
            <a:p>
              <a:pPr algn="r"/>
              <a:r>
                <a:rPr lang="en-US" sz="900">
                  <a:solidFill>
                    <a:srgbClr val="666666"/>
                  </a:solidFill>
                </a:rPr>
                <a:t>Estimación de y para x</a:t>
              </a:r>
              <a:r>
                <a:rPr lang="en-US" sz="900" baseline="-25000">
                  <a:solidFill>
                    <a:srgbClr val="666666"/>
                  </a:solidFill>
                </a:rPr>
                <a:t>i</a:t>
              </a:r>
              <a:r>
                <a:rPr lang="en-US" sz="900">
                  <a:solidFill>
                    <a:srgbClr val="666666"/>
                  </a:solidFill>
                </a:rPr>
                <a:t> (^y</a:t>
              </a:r>
              <a:r>
                <a:rPr lang="en-US" sz="900" baseline="-25000">
                  <a:solidFill>
                    <a:srgbClr val="666666"/>
                  </a:solidFill>
                </a:rPr>
                <a:t>i</a:t>
              </a:r>
              <a:r>
                <a:rPr lang="en-US" sz="900">
                  <a:solidFill>
                    <a:srgbClr val="666666"/>
                  </a:solidFill>
                </a:rPr>
                <a:t>)</a:t>
              </a:r>
              <a:endParaRPr sz="900">
                <a:solidFill>
                  <a:srgbClr val="666666"/>
                </a:solidFill>
              </a:endParaRPr>
            </a:p>
          </p:txBody>
        </p:sp>
        <p:sp>
          <p:nvSpPr>
            <p:cNvPr id="241" name="Google Shape;241;p26"/>
            <p:cNvSpPr txBox="1"/>
            <p:nvPr/>
          </p:nvSpPr>
          <p:spPr>
            <a:xfrm>
              <a:off x="4971650" y="2863352"/>
              <a:ext cx="1500900" cy="347700"/>
            </a:xfrm>
            <a:prstGeom prst="rect">
              <a:avLst/>
            </a:prstGeom>
            <a:blipFill rotWithShape="1">
              <a:blip r:embed="rId4">
                <a:alphaModFix/>
              </a:blip>
              <a:stretch>
                <a:fillRect b="-7839"/>
              </a:stretch>
            </a:blipFill>
            <a:ln>
              <a:noFill/>
            </a:ln>
          </p:spPr>
          <p:txBody>
            <a:bodyPr spcFirstLastPara="1" wrap="square" lIns="91425" tIns="45700" rIns="91425" bIns="45700" anchor="t" anchorCtr="0">
              <a:noAutofit/>
            </a:bodyPr>
            <a:lstStyle/>
            <a:p>
              <a:pPr>
                <a:buClr>
                  <a:srgbClr val="000000"/>
                </a:buClr>
              </a:pPr>
              <a:r>
                <a:rPr lang="en-US" sz="1000">
                  <a:solidFill>
                    <a:srgbClr val="666666"/>
                  </a:solidFill>
                  <a:latin typeface="Roboto Mono"/>
                  <a:ea typeface="Roboto Mono"/>
                  <a:cs typeface="Roboto Mono"/>
                  <a:sym typeface="Roboto Mono"/>
                </a:rPr>
                <a:t> </a:t>
              </a:r>
              <a:endParaRPr sz="1000">
                <a:solidFill>
                  <a:srgbClr val="666666"/>
                </a:solidFill>
                <a:latin typeface="Roboto Mono"/>
                <a:ea typeface="Roboto Mono"/>
                <a:cs typeface="Roboto Mono"/>
                <a:sym typeface="Roboto Mono"/>
              </a:endParaRPr>
            </a:p>
          </p:txBody>
        </p:sp>
      </p:grpSp>
      <p:sp>
        <p:nvSpPr>
          <p:cNvPr id="242" name="Google Shape;242;p26"/>
          <p:cNvSpPr txBox="1"/>
          <p:nvPr/>
        </p:nvSpPr>
        <p:spPr>
          <a:xfrm>
            <a:off x="2681136" y="1340454"/>
            <a:ext cx="4987585" cy="913935"/>
          </a:xfrm>
          <a:prstGeom prst="rect">
            <a:avLst/>
          </a:prstGeom>
          <a:noFill/>
          <a:ln>
            <a:noFill/>
          </a:ln>
        </p:spPr>
        <p:txBody>
          <a:bodyPr spcFirstLastPara="1" wrap="square" lIns="91425" tIns="91425" rIns="91425" bIns="91425" anchor="t" anchorCtr="0">
            <a:noAutofit/>
          </a:bodyPr>
          <a:lstStyle/>
          <a:p>
            <a:r>
              <a:rPr lang="en-US" b="1">
                <a:solidFill>
                  <a:schemeClr val="accent2"/>
                </a:solidFill>
              </a:rPr>
              <a:t>De manera gráfica …...</a:t>
            </a:r>
            <a:endParaRPr b="1">
              <a:solidFill>
                <a:schemeClr val="accent2"/>
              </a:solidFill>
            </a:endParaRPr>
          </a:p>
        </p:txBody>
      </p:sp>
      <p:pic>
        <p:nvPicPr>
          <p:cNvPr id="243" name="Google Shape;243;p26"/>
          <p:cNvPicPr preferRelativeResize="0"/>
          <p:nvPr/>
        </p:nvPicPr>
        <p:blipFill>
          <a:blip r:embed="rId5">
            <a:alphaModFix/>
          </a:blip>
          <a:stretch>
            <a:fillRect/>
          </a:stretch>
        </p:blipFill>
        <p:spPr>
          <a:xfrm>
            <a:off x="2681134" y="1949554"/>
            <a:ext cx="2764378" cy="532953"/>
          </a:xfrm>
          <a:prstGeom prst="rect">
            <a:avLst/>
          </a:prstGeom>
          <a:noFill/>
          <a:ln>
            <a:noFill/>
          </a:ln>
        </p:spPr>
      </p:pic>
      <p:cxnSp>
        <p:nvCxnSpPr>
          <p:cNvPr id="244" name="Google Shape;244;p26"/>
          <p:cNvCxnSpPr>
            <a:stCxn id="225" idx="1"/>
            <a:endCxn id="243" idx="2"/>
          </p:cNvCxnSpPr>
          <p:nvPr/>
        </p:nvCxnSpPr>
        <p:spPr>
          <a:xfrm flipH="1" flipV="1">
            <a:off x="4063323" y="2482507"/>
            <a:ext cx="1812812" cy="867302"/>
          </a:xfrm>
          <a:prstGeom prst="straightConnector1">
            <a:avLst/>
          </a:prstGeom>
          <a:noFill/>
          <a:ln w="9525" cap="flat" cmpd="sng">
            <a:solidFill>
              <a:srgbClr val="666666"/>
            </a:solidFill>
            <a:prstDash val="solid"/>
            <a:round/>
            <a:headEnd type="none" w="med" len="med"/>
            <a:tailEnd type="triangle" w="med" len="med"/>
          </a:ln>
        </p:spPr>
      </p:cxnSp>
      <p:sp>
        <p:nvSpPr>
          <p:cNvPr id="245" name="Google Shape;245;p26"/>
          <p:cNvSpPr/>
          <p:nvPr/>
        </p:nvSpPr>
        <p:spPr>
          <a:xfrm>
            <a:off x="4737037" y="1924029"/>
            <a:ext cx="420152" cy="639375"/>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5139374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err="1" smtClean="0"/>
              <a:t>Regresion</a:t>
            </a:r>
            <a:r>
              <a:rPr lang="en-US" dirty="0" smtClean="0"/>
              <a:t> Polynomial -  Warning !!!</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141" y="2407055"/>
            <a:ext cx="8847993" cy="2476230"/>
          </a:xfrm>
          <a:prstGeom prst="rect">
            <a:avLst/>
          </a:prstGeom>
        </p:spPr>
      </p:pic>
    </p:spTree>
    <p:extLst>
      <p:ext uri="{BB962C8B-B14F-4D97-AF65-F5344CB8AC3E}">
        <p14:creationId xmlns:p14="http://schemas.microsoft.com/office/powerpoint/2010/main" val="1375179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smtClean="0"/>
              <a:t>Ridge Regression (L2 Regularization)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056" y="2000926"/>
            <a:ext cx="5747696" cy="41117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74" y="1808922"/>
            <a:ext cx="10472530" cy="3217937"/>
          </a:xfrm>
          <a:prstGeom prst="rect">
            <a:avLst/>
          </a:prstGeom>
        </p:spPr>
      </p:pic>
    </p:spTree>
    <p:extLst>
      <p:ext uri="{BB962C8B-B14F-4D97-AF65-F5344CB8AC3E}">
        <p14:creationId xmlns:p14="http://schemas.microsoft.com/office/powerpoint/2010/main" val="916018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smtClean="0"/>
              <a:t>Lasso Regression (</a:t>
            </a:r>
            <a:r>
              <a:rPr lang="en-US" dirty="0" smtClean="0"/>
              <a:t>L1 </a:t>
            </a:r>
            <a:r>
              <a:rPr lang="en-US" dirty="0" smtClean="0"/>
              <a:t>Regularization)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38" y="1081000"/>
            <a:ext cx="7269097" cy="483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938" y="1233400"/>
            <a:ext cx="7269097" cy="4838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462" y="2380421"/>
            <a:ext cx="9876333" cy="3344518"/>
          </a:xfrm>
          <a:prstGeom prst="rect">
            <a:avLst/>
          </a:prstGeom>
        </p:spPr>
      </p:pic>
    </p:spTree>
    <p:extLst>
      <p:ext uri="{BB962C8B-B14F-4D97-AF65-F5344CB8AC3E}">
        <p14:creationId xmlns:p14="http://schemas.microsoft.com/office/powerpoint/2010/main" val="38649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dirty="0" err="1" smtClean="0"/>
              <a:t>ElasticNet</a:t>
            </a:r>
            <a:r>
              <a:rPr lang="en-US" dirty="0"/>
              <a:t> </a:t>
            </a:r>
            <a:r>
              <a:rPr lang="en-US" dirty="0" smtClean="0"/>
              <a:t>Regression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50" y="1804211"/>
            <a:ext cx="8369300" cy="3327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750" y="4404950"/>
            <a:ext cx="7916469" cy="1453322"/>
          </a:xfrm>
          <a:prstGeom prst="rect">
            <a:avLst/>
          </a:prstGeom>
        </p:spPr>
      </p:pic>
    </p:spTree>
    <p:extLst>
      <p:ext uri="{BB962C8B-B14F-4D97-AF65-F5344CB8AC3E}">
        <p14:creationId xmlns:p14="http://schemas.microsoft.com/office/powerpoint/2010/main" val="572132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728" y="2763123"/>
            <a:ext cx="9613653" cy="1039472"/>
          </a:xfrm>
        </p:spPr>
        <p:txBody>
          <a:bodyPr/>
          <a:lstStyle/>
          <a:p>
            <a:r>
              <a:rPr lang="en-US" b="1" dirty="0" err="1" smtClean="0">
                <a:solidFill>
                  <a:srgbClr val="09B5CD"/>
                </a:solidFill>
              </a:rPr>
              <a:t>Regresion</a:t>
            </a:r>
            <a:r>
              <a:rPr lang="en-US" b="1" dirty="0" smtClean="0">
                <a:solidFill>
                  <a:srgbClr val="09B5CD"/>
                </a:solidFill>
              </a:rPr>
              <a:t> </a:t>
            </a:r>
            <a:r>
              <a:rPr lang="en-US" b="1" dirty="0" err="1" smtClean="0">
                <a:solidFill>
                  <a:srgbClr val="09B5CD"/>
                </a:solidFill>
              </a:rPr>
              <a:t>Logística</a:t>
            </a:r>
            <a:endParaRPr lang="en-US" b="1" dirty="0">
              <a:solidFill>
                <a:srgbClr val="09B5CD"/>
              </a:solidFill>
            </a:endParaRPr>
          </a:p>
        </p:txBody>
      </p:sp>
    </p:spTree>
    <p:extLst>
      <p:ext uri="{BB962C8B-B14F-4D97-AF65-F5344CB8AC3E}">
        <p14:creationId xmlns:p14="http://schemas.microsoft.com/office/powerpoint/2010/main" val="1692786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0"/>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Modelos de Clasificación</a:t>
            </a:r>
            <a:endParaRPr/>
          </a:p>
        </p:txBody>
      </p:sp>
      <p:grpSp>
        <p:nvGrpSpPr>
          <p:cNvPr id="463" name="Google Shape;463;p50"/>
          <p:cNvGrpSpPr/>
          <p:nvPr/>
        </p:nvGrpSpPr>
        <p:grpSpPr>
          <a:xfrm>
            <a:off x="3443530" y="2172648"/>
            <a:ext cx="2022120" cy="605402"/>
            <a:chOff x="1084475" y="2958800"/>
            <a:chExt cx="2022120" cy="605402"/>
          </a:xfrm>
        </p:grpSpPr>
        <p:sp>
          <p:nvSpPr>
            <p:cNvPr id="464" name="Google Shape;464;p50"/>
            <p:cNvSpPr txBox="1"/>
            <p:nvPr/>
          </p:nvSpPr>
          <p:spPr>
            <a:xfrm>
              <a:off x="1089995" y="2958802"/>
              <a:ext cx="2016600" cy="605400"/>
            </a:xfrm>
            <a:prstGeom prst="rect">
              <a:avLst/>
            </a:prstGeom>
            <a:noFill/>
            <a:ln>
              <a:noFill/>
            </a:ln>
          </p:spPr>
          <p:txBody>
            <a:bodyPr spcFirstLastPara="1" wrap="square" lIns="91425" tIns="91425" rIns="91425" bIns="91425" anchor="ctr" anchorCtr="0">
              <a:noAutofit/>
            </a:bodyPr>
            <a:lstStyle/>
            <a:p>
              <a:r>
                <a:rPr lang="en-US" sz="1600">
                  <a:solidFill>
                    <a:srgbClr val="666666"/>
                  </a:solidFill>
                </a:rPr>
                <a:t>Predictivos</a:t>
              </a:r>
              <a:endParaRPr sz="1600">
                <a:solidFill>
                  <a:srgbClr val="666666"/>
                </a:solidFill>
              </a:endParaRPr>
            </a:p>
          </p:txBody>
        </p:sp>
        <p:cxnSp>
          <p:nvCxnSpPr>
            <p:cNvPr id="465" name="Google Shape;465;p50"/>
            <p:cNvCxnSpPr/>
            <p:nvPr/>
          </p:nvCxnSpPr>
          <p:spPr>
            <a:xfrm flipH="1">
              <a:off x="1084475" y="2958800"/>
              <a:ext cx="4800" cy="605400"/>
            </a:xfrm>
            <a:prstGeom prst="straightConnector1">
              <a:avLst/>
            </a:prstGeom>
            <a:noFill/>
            <a:ln w="76200" cap="flat" cmpd="sng">
              <a:solidFill>
                <a:srgbClr val="EFEFEF"/>
              </a:solidFill>
              <a:prstDash val="solid"/>
              <a:round/>
              <a:headEnd type="none" w="med" len="med"/>
              <a:tailEnd type="none" w="med" len="med"/>
            </a:ln>
          </p:spPr>
        </p:cxnSp>
      </p:grpSp>
      <p:grpSp>
        <p:nvGrpSpPr>
          <p:cNvPr id="466" name="Google Shape;466;p50"/>
          <p:cNvGrpSpPr/>
          <p:nvPr/>
        </p:nvGrpSpPr>
        <p:grpSpPr>
          <a:xfrm>
            <a:off x="7649174" y="2172648"/>
            <a:ext cx="1977600" cy="605402"/>
            <a:chOff x="4953694" y="2958800"/>
            <a:chExt cx="1977600" cy="605402"/>
          </a:xfrm>
        </p:grpSpPr>
        <p:sp>
          <p:nvSpPr>
            <p:cNvPr id="467" name="Google Shape;467;p50"/>
            <p:cNvSpPr txBox="1"/>
            <p:nvPr/>
          </p:nvSpPr>
          <p:spPr>
            <a:xfrm>
              <a:off x="4953694" y="2958802"/>
              <a:ext cx="1977600" cy="605400"/>
            </a:xfrm>
            <a:prstGeom prst="rect">
              <a:avLst/>
            </a:prstGeom>
            <a:noFill/>
            <a:ln>
              <a:noFill/>
            </a:ln>
          </p:spPr>
          <p:txBody>
            <a:bodyPr spcFirstLastPara="1" wrap="square" lIns="91425" tIns="91425" rIns="91425" bIns="91425" anchor="ctr" anchorCtr="0">
              <a:noAutofit/>
            </a:bodyPr>
            <a:lstStyle/>
            <a:p>
              <a:r>
                <a:rPr lang="en-US" sz="1600">
                  <a:solidFill>
                    <a:srgbClr val="666666"/>
                  </a:solidFill>
                  <a:latin typeface="Roboto Mono"/>
                  <a:ea typeface="Roboto Mono"/>
                  <a:cs typeface="Roboto Mono"/>
                  <a:sym typeface="Roboto Mono"/>
                </a:rPr>
                <a:t>Descriptivos</a:t>
              </a:r>
              <a:endParaRPr sz="1600">
                <a:solidFill>
                  <a:srgbClr val="666666"/>
                </a:solidFill>
                <a:latin typeface="Roboto Mono"/>
                <a:ea typeface="Roboto Mono"/>
                <a:cs typeface="Roboto Mono"/>
                <a:sym typeface="Roboto Mono"/>
              </a:endParaRPr>
            </a:p>
          </p:txBody>
        </p:sp>
        <p:cxnSp>
          <p:nvCxnSpPr>
            <p:cNvPr id="468" name="Google Shape;468;p50"/>
            <p:cNvCxnSpPr/>
            <p:nvPr/>
          </p:nvCxnSpPr>
          <p:spPr>
            <a:xfrm flipH="1">
              <a:off x="4970675" y="2958800"/>
              <a:ext cx="4800" cy="605400"/>
            </a:xfrm>
            <a:prstGeom prst="straightConnector1">
              <a:avLst/>
            </a:prstGeom>
            <a:noFill/>
            <a:ln w="76200" cap="flat" cmpd="sng">
              <a:solidFill>
                <a:srgbClr val="EFEFEF"/>
              </a:solidFill>
              <a:prstDash val="solid"/>
              <a:round/>
              <a:headEnd type="none" w="med" len="med"/>
              <a:tailEnd type="none" w="med" len="med"/>
            </a:ln>
          </p:spPr>
        </p:cxnSp>
      </p:grpSp>
      <p:grpSp>
        <p:nvGrpSpPr>
          <p:cNvPr id="469" name="Google Shape;469;p50"/>
          <p:cNvGrpSpPr/>
          <p:nvPr/>
        </p:nvGrpSpPr>
        <p:grpSpPr>
          <a:xfrm>
            <a:off x="2508500" y="3337724"/>
            <a:ext cx="2462982" cy="2964647"/>
            <a:chOff x="3365625" y="3437498"/>
            <a:chExt cx="2411750" cy="2706000"/>
          </a:xfrm>
        </p:grpSpPr>
        <p:sp>
          <p:nvSpPr>
            <p:cNvPr id="470" name="Google Shape;470;p50"/>
            <p:cNvSpPr txBox="1"/>
            <p:nvPr/>
          </p:nvSpPr>
          <p:spPr>
            <a:xfrm>
              <a:off x="3370475" y="3437498"/>
              <a:ext cx="2406900" cy="2706000"/>
            </a:xfrm>
            <a:prstGeom prst="rect">
              <a:avLst/>
            </a:prstGeom>
            <a:noFill/>
            <a:ln>
              <a:noFill/>
            </a:ln>
          </p:spPr>
          <p:txBody>
            <a:bodyPr spcFirstLastPara="1" wrap="square" lIns="91425" tIns="91425" rIns="91425" bIns="91425" anchor="t" anchorCtr="0">
              <a:noAutofit/>
            </a:bodyPr>
            <a:lstStyle/>
            <a:p>
              <a:r>
                <a:rPr lang="en-US" sz="1400" dirty="0" err="1">
                  <a:solidFill>
                    <a:srgbClr val="666666"/>
                  </a:solidFill>
                </a:rPr>
                <a:t>Clasificación</a:t>
              </a:r>
              <a:endParaRPr sz="1400" dirty="0">
                <a:solidFill>
                  <a:srgbClr val="666666"/>
                </a:solidFill>
              </a:endParaRPr>
            </a:p>
            <a:p>
              <a:endParaRPr sz="1400" dirty="0">
                <a:solidFill>
                  <a:srgbClr val="666666"/>
                </a:solidFill>
              </a:endParaRPr>
            </a:p>
            <a:p>
              <a:r>
                <a:rPr lang="en-US" sz="1400" dirty="0">
                  <a:solidFill>
                    <a:srgbClr val="666666"/>
                  </a:solidFill>
                </a:rPr>
                <a:t>El </a:t>
              </a:r>
              <a:r>
                <a:rPr lang="en-US" sz="1400" dirty="0" err="1">
                  <a:solidFill>
                    <a:srgbClr val="666666"/>
                  </a:solidFill>
                </a:rPr>
                <a:t>problema</a:t>
              </a:r>
              <a:r>
                <a:rPr lang="en-US" sz="1400" dirty="0">
                  <a:solidFill>
                    <a:srgbClr val="666666"/>
                  </a:solidFill>
                </a:rPr>
                <a:t> </a:t>
              </a:r>
              <a:r>
                <a:rPr lang="en-US" sz="1400" dirty="0" err="1">
                  <a:solidFill>
                    <a:srgbClr val="666666"/>
                  </a:solidFill>
                </a:rPr>
                <a:t>consiste</a:t>
              </a:r>
              <a:r>
                <a:rPr lang="en-US" sz="1400" dirty="0">
                  <a:solidFill>
                    <a:srgbClr val="666666"/>
                  </a:solidFill>
                </a:rPr>
                <a:t> en </a:t>
              </a:r>
              <a:r>
                <a:rPr lang="en-US" sz="1400" dirty="0" err="1">
                  <a:solidFill>
                    <a:srgbClr val="666666"/>
                  </a:solidFill>
                </a:rPr>
                <a:t>asignar</a:t>
              </a:r>
              <a:r>
                <a:rPr lang="en-US" sz="1400" dirty="0">
                  <a:solidFill>
                    <a:srgbClr val="666666"/>
                  </a:solidFill>
                </a:rPr>
                <a:t> </a:t>
              </a:r>
              <a:r>
                <a:rPr lang="en-US" sz="1400" dirty="0" err="1">
                  <a:solidFill>
                    <a:srgbClr val="666666"/>
                  </a:solidFill>
                </a:rPr>
                <a:t>una</a:t>
              </a:r>
              <a:r>
                <a:rPr lang="en-US" sz="1400" dirty="0">
                  <a:solidFill>
                    <a:srgbClr val="666666"/>
                  </a:solidFill>
                </a:rPr>
                <a:t> </a:t>
              </a:r>
              <a:r>
                <a:rPr lang="en-US" sz="1400" dirty="0" err="1">
                  <a:solidFill>
                    <a:srgbClr val="666666"/>
                  </a:solidFill>
                </a:rPr>
                <a:t>clase</a:t>
              </a:r>
              <a:r>
                <a:rPr lang="en-US" sz="1400" dirty="0">
                  <a:solidFill>
                    <a:srgbClr val="666666"/>
                  </a:solidFill>
                </a:rPr>
                <a:t> a un </a:t>
              </a:r>
              <a:r>
                <a:rPr lang="en-US" sz="1400" dirty="0" err="1">
                  <a:solidFill>
                    <a:srgbClr val="666666"/>
                  </a:solidFill>
                </a:rPr>
                <a:t>objeto</a:t>
              </a:r>
              <a:r>
                <a:rPr lang="en-US" sz="1400" dirty="0">
                  <a:solidFill>
                    <a:srgbClr val="666666"/>
                  </a:solidFill>
                </a:rPr>
                <a:t>.</a:t>
              </a:r>
              <a:endParaRPr sz="1400" dirty="0">
                <a:solidFill>
                  <a:srgbClr val="666666"/>
                </a:solidFill>
              </a:endParaRPr>
            </a:p>
            <a:p>
              <a:r>
                <a:rPr lang="en-US" sz="1400" dirty="0">
                  <a:solidFill>
                    <a:srgbClr val="666666"/>
                  </a:solidFill>
                </a:rPr>
                <a:t>La </a:t>
              </a:r>
              <a:r>
                <a:rPr lang="en-US" sz="1400" dirty="0" err="1">
                  <a:solidFill>
                    <a:srgbClr val="666666"/>
                  </a:solidFill>
                </a:rPr>
                <a:t>salida</a:t>
              </a:r>
              <a:r>
                <a:rPr lang="en-US" sz="1400" dirty="0">
                  <a:solidFill>
                    <a:srgbClr val="666666"/>
                  </a:solidFill>
                </a:rPr>
                <a:t> del </a:t>
              </a:r>
              <a:r>
                <a:rPr lang="en-US" sz="1400" dirty="0" err="1">
                  <a:solidFill>
                    <a:srgbClr val="666666"/>
                  </a:solidFill>
                </a:rPr>
                <a:t>sistema</a:t>
              </a:r>
              <a:r>
                <a:rPr lang="en-US" sz="1400" dirty="0">
                  <a:solidFill>
                    <a:srgbClr val="666666"/>
                  </a:solidFill>
                </a:rPr>
                <a:t> </a:t>
              </a:r>
              <a:r>
                <a:rPr lang="en-US" sz="1400" dirty="0" err="1">
                  <a:solidFill>
                    <a:srgbClr val="666666"/>
                  </a:solidFill>
                </a:rPr>
                <a:t>es</a:t>
              </a:r>
              <a:r>
                <a:rPr lang="en-US" sz="1400" dirty="0">
                  <a:solidFill>
                    <a:srgbClr val="666666"/>
                  </a:solidFill>
                </a:rPr>
                <a:t> </a:t>
              </a:r>
              <a:r>
                <a:rPr lang="en-US" sz="1400" dirty="0" err="1">
                  <a:solidFill>
                    <a:srgbClr val="666666"/>
                  </a:solidFill>
                </a:rPr>
                <a:t>una</a:t>
              </a:r>
              <a:r>
                <a:rPr lang="en-US" sz="1400" dirty="0">
                  <a:solidFill>
                    <a:srgbClr val="666666"/>
                  </a:solidFill>
                </a:rPr>
                <a:t> </a:t>
              </a:r>
              <a:r>
                <a:rPr lang="en-US" sz="1400" b="1" dirty="0">
                  <a:solidFill>
                    <a:schemeClr val="accent2"/>
                  </a:solidFill>
                </a:rPr>
                <a:t>“</a:t>
              </a:r>
              <a:r>
                <a:rPr lang="en-US" sz="1400" b="1" dirty="0" err="1">
                  <a:solidFill>
                    <a:schemeClr val="accent2"/>
                  </a:solidFill>
                </a:rPr>
                <a:t>etiqueta</a:t>
              </a:r>
              <a:r>
                <a:rPr lang="en-US" sz="1400" b="1" dirty="0">
                  <a:solidFill>
                    <a:schemeClr val="accent2"/>
                  </a:solidFill>
                </a:rPr>
                <a:t>”</a:t>
              </a:r>
              <a:r>
                <a:rPr lang="en-US" sz="1400" dirty="0">
                  <a:solidFill>
                    <a:srgbClr val="666666"/>
                  </a:solidFill>
                </a:rPr>
                <a:t>.</a:t>
              </a:r>
              <a:endParaRPr sz="1400" dirty="0">
                <a:solidFill>
                  <a:srgbClr val="666666"/>
                </a:solidFill>
              </a:endParaRPr>
            </a:p>
            <a:p>
              <a:endParaRPr sz="1400" dirty="0">
                <a:solidFill>
                  <a:srgbClr val="666666"/>
                </a:solidFill>
              </a:endParaRPr>
            </a:p>
            <a:p>
              <a:r>
                <a:rPr lang="en-US" sz="1400" b="1" dirty="0" err="1">
                  <a:solidFill>
                    <a:schemeClr val="accent2"/>
                  </a:solidFill>
                </a:rPr>
                <a:t>Ejemplo</a:t>
              </a:r>
              <a:r>
                <a:rPr lang="en-US" sz="1400" b="1" dirty="0">
                  <a:solidFill>
                    <a:schemeClr val="accent2"/>
                  </a:solidFill>
                </a:rPr>
                <a:t>: </a:t>
              </a:r>
              <a:endParaRPr sz="1400" b="1" dirty="0">
                <a:solidFill>
                  <a:schemeClr val="accent2"/>
                </a:solidFill>
              </a:endParaRPr>
            </a:p>
            <a:p>
              <a:r>
                <a:rPr lang="en-US" sz="1400" dirty="0">
                  <a:solidFill>
                    <a:srgbClr val="666666"/>
                  </a:solidFill>
                </a:rPr>
                <a:t>Dado los </a:t>
              </a:r>
              <a:r>
                <a:rPr lang="en-US" sz="1400" dirty="0" err="1">
                  <a:solidFill>
                    <a:srgbClr val="666666"/>
                  </a:solidFill>
                </a:rPr>
                <a:t>registros</a:t>
              </a:r>
              <a:r>
                <a:rPr lang="en-US" sz="1400" dirty="0">
                  <a:solidFill>
                    <a:srgbClr val="666666"/>
                  </a:solidFill>
                </a:rPr>
                <a:t> de </a:t>
              </a:r>
              <a:r>
                <a:rPr lang="en-US" sz="1400" dirty="0" err="1">
                  <a:solidFill>
                    <a:srgbClr val="666666"/>
                  </a:solidFill>
                </a:rPr>
                <a:t>llamadas</a:t>
              </a:r>
              <a:r>
                <a:rPr lang="en-US" sz="1400" dirty="0">
                  <a:solidFill>
                    <a:srgbClr val="666666"/>
                  </a:solidFill>
                </a:rPr>
                <a:t> de un </a:t>
              </a:r>
              <a:r>
                <a:rPr lang="en-US" sz="1400" dirty="0" err="1">
                  <a:solidFill>
                    <a:srgbClr val="666666"/>
                  </a:solidFill>
                </a:rPr>
                <a:t>cliente</a:t>
              </a:r>
              <a:r>
                <a:rPr lang="en-US" sz="1400" dirty="0">
                  <a:solidFill>
                    <a:srgbClr val="666666"/>
                  </a:solidFill>
                </a:rPr>
                <a:t>, </a:t>
              </a:r>
              <a:r>
                <a:rPr lang="en-US" sz="1400" dirty="0" err="1">
                  <a:solidFill>
                    <a:srgbClr val="666666"/>
                  </a:solidFill>
                </a:rPr>
                <a:t>determinar</a:t>
              </a:r>
              <a:r>
                <a:rPr lang="en-US" sz="1400" dirty="0">
                  <a:solidFill>
                    <a:srgbClr val="666666"/>
                  </a:solidFill>
                </a:rPr>
                <a:t> </a:t>
              </a:r>
              <a:r>
                <a:rPr lang="en-US" sz="1400" dirty="0" err="1">
                  <a:solidFill>
                    <a:srgbClr val="666666"/>
                  </a:solidFill>
                </a:rPr>
                <a:t>si</a:t>
              </a:r>
              <a:r>
                <a:rPr lang="en-US" sz="1400" dirty="0">
                  <a:solidFill>
                    <a:srgbClr val="666666"/>
                  </a:solidFill>
                </a:rPr>
                <a:t> </a:t>
              </a:r>
              <a:r>
                <a:rPr lang="en-US" sz="1400" dirty="0" err="1">
                  <a:solidFill>
                    <a:srgbClr val="666666"/>
                  </a:solidFill>
                </a:rPr>
                <a:t>está</a:t>
              </a:r>
              <a:r>
                <a:rPr lang="en-US" sz="1400" dirty="0">
                  <a:solidFill>
                    <a:srgbClr val="666666"/>
                  </a:solidFill>
                </a:rPr>
                <a:t> </a:t>
              </a:r>
              <a:r>
                <a:rPr lang="en-US" sz="1400" dirty="0" err="1">
                  <a:solidFill>
                    <a:srgbClr val="666666"/>
                  </a:solidFill>
                </a:rPr>
                <a:t>haciendo</a:t>
              </a:r>
              <a:r>
                <a:rPr lang="en-US" sz="1400" dirty="0">
                  <a:solidFill>
                    <a:srgbClr val="666666"/>
                  </a:solidFill>
                </a:rPr>
                <a:t> un </a:t>
              </a:r>
              <a:r>
                <a:rPr lang="en-US" sz="1400" dirty="0" err="1">
                  <a:solidFill>
                    <a:srgbClr val="666666"/>
                  </a:solidFill>
                </a:rPr>
                <a:t>uso</a:t>
              </a:r>
              <a:r>
                <a:rPr lang="en-US" sz="1400" dirty="0">
                  <a:solidFill>
                    <a:srgbClr val="666666"/>
                  </a:solidFill>
                </a:rPr>
                <a:t> </a:t>
              </a:r>
              <a:r>
                <a:rPr lang="en-US" sz="1400" dirty="0" err="1">
                  <a:solidFill>
                    <a:srgbClr val="666666"/>
                  </a:solidFill>
                </a:rPr>
                <a:t>fraudulento</a:t>
              </a:r>
              <a:r>
                <a:rPr lang="en-US" sz="1400" dirty="0">
                  <a:solidFill>
                    <a:srgbClr val="666666"/>
                  </a:solidFill>
                </a:rPr>
                <a:t> de la </a:t>
              </a:r>
              <a:r>
                <a:rPr lang="en-US" sz="1400" dirty="0" err="1">
                  <a:solidFill>
                    <a:srgbClr val="666666"/>
                  </a:solidFill>
                </a:rPr>
                <a:t>oferta</a:t>
              </a:r>
              <a:r>
                <a:rPr lang="en-US" dirty="0">
                  <a:solidFill>
                    <a:srgbClr val="666666"/>
                  </a:solidFill>
                </a:rPr>
                <a:t>.</a:t>
              </a:r>
              <a:endParaRPr dirty="0">
                <a:solidFill>
                  <a:srgbClr val="666666"/>
                </a:solidFill>
              </a:endParaRPr>
            </a:p>
          </p:txBody>
        </p:sp>
        <p:cxnSp>
          <p:nvCxnSpPr>
            <p:cNvPr id="471" name="Google Shape;471;p50"/>
            <p:cNvCxnSpPr/>
            <p:nvPr/>
          </p:nvCxnSpPr>
          <p:spPr>
            <a:xfrm flipH="1">
              <a:off x="3365625" y="3499746"/>
              <a:ext cx="7200" cy="2643600"/>
            </a:xfrm>
            <a:prstGeom prst="straightConnector1">
              <a:avLst/>
            </a:prstGeom>
            <a:noFill/>
            <a:ln w="76200" cap="flat" cmpd="sng">
              <a:solidFill>
                <a:srgbClr val="EFEFEF"/>
              </a:solidFill>
              <a:prstDash val="solid"/>
              <a:round/>
              <a:headEnd type="none" w="med" len="med"/>
              <a:tailEnd type="none" w="med" len="med"/>
            </a:ln>
          </p:spPr>
        </p:cxnSp>
      </p:grpSp>
      <p:grpSp>
        <p:nvGrpSpPr>
          <p:cNvPr id="472" name="Google Shape;472;p50"/>
          <p:cNvGrpSpPr/>
          <p:nvPr/>
        </p:nvGrpSpPr>
        <p:grpSpPr>
          <a:xfrm>
            <a:off x="5931481" y="1093273"/>
            <a:ext cx="1189937" cy="605400"/>
            <a:chOff x="3693200" y="1955625"/>
            <a:chExt cx="1189937" cy="605400"/>
          </a:xfrm>
        </p:grpSpPr>
        <p:sp>
          <p:nvSpPr>
            <p:cNvPr id="473" name="Google Shape;473;p50"/>
            <p:cNvSpPr txBox="1"/>
            <p:nvPr/>
          </p:nvSpPr>
          <p:spPr>
            <a:xfrm>
              <a:off x="3705337" y="1958025"/>
              <a:ext cx="1177800" cy="600600"/>
            </a:xfrm>
            <a:prstGeom prst="rect">
              <a:avLst/>
            </a:prstGeom>
            <a:noFill/>
            <a:ln>
              <a:noFill/>
            </a:ln>
          </p:spPr>
          <p:txBody>
            <a:bodyPr spcFirstLastPara="1" wrap="square" lIns="91425" tIns="91425" rIns="91425" bIns="91425" anchor="ctr" anchorCtr="0">
              <a:noAutofit/>
            </a:bodyPr>
            <a:lstStyle/>
            <a:p>
              <a:pPr algn="ctr"/>
              <a:r>
                <a:rPr lang="en-US" sz="1600">
                  <a:solidFill>
                    <a:srgbClr val="666666"/>
                  </a:solidFill>
                </a:rPr>
                <a:t>Machine Learning</a:t>
              </a:r>
              <a:endParaRPr sz="1600">
                <a:solidFill>
                  <a:srgbClr val="666666"/>
                </a:solidFill>
              </a:endParaRPr>
            </a:p>
          </p:txBody>
        </p:sp>
        <p:cxnSp>
          <p:nvCxnSpPr>
            <p:cNvPr id="474" name="Google Shape;474;p50"/>
            <p:cNvCxnSpPr/>
            <p:nvPr/>
          </p:nvCxnSpPr>
          <p:spPr>
            <a:xfrm flipH="1">
              <a:off x="3693200" y="1955625"/>
              <a:ext cx="4800" cy="605400"/>
            </a:xfrm>
            <a:prstGeom prst="straightConnector1">
              <a:avLst/>
            </a:prstGeom>
            <a:noFill/>
            <a:ln w="76200" cap="flat" cmpd="sng">
              <a:solidFill>
                <a:srgbClr val="EFEFEF"/>
              </a:solidFill>
              <a:prstDash val="solid"/>
              <a:round/>
              <a:headEnd type="none" w="med" len="med"/>
              <a:tailEnd type="none" w="med" len="med"/>
            </a:ln>
          </p:spPr>
        </p:cxnSp>
      </p:grpSp>
      <p:cxnSp>
        <p:nvCxnSpPr>
          <p:cNvPr id="475" name="Google Shape;475;p50"/>
          <p:cNvCxnSpPr>
            <a:stCxn id="473" idx="2"/>
            <a:endCxn id="464" idx="0"/>
          </p:cNvCxnSpPr>
          <p:nvPr/>
        </p:nvCxnSpPr>
        <p:spPr>
          <a:xfrm rot="5400000">
            <a:off x="5256767" y="896923"/>
            <a:ext cx="476400" cy="2075100"/>
          </a:xfrm>
          <a:prstGeom prst="bentConnector3">
            <a:avLst>
              <a:gd name="adj1" fmla="val 49998"/>
            </a:avLst>
          </a:prstGeom>
          <a:noFill/>
          <a:ln w="9525" cap="flat" cmpd="sng">
            <a:solidFill>
              <a:srgbClr val="FF9900"/>
            </a:solidFill>
            <a:prstDash val="solid"/>
            <a:round/>
            <a:headEnd type="none" w="med" len="med"/>
            <a:tailEnd type="none" w="med" len="med"/>
          </a:ln>
        </p:spPr>
      </p:cxnSp>
      <p:cxnSp>
        <p:nvCxnSpPr>
          <p:cNvPr id="476" name="Google Shape;476;p50"/>
          <p:cNvCxnSpPr>
            <a:stCxn id="473" idx="2"/>
            <a:endCxn id="467" idx="0"/>
          </p:cNvCxnSpPr>
          <p:nvPr/>
        </p:nvCxnSpPr>
        <p:spPr>
          <a:xfrm rot="-5400000" flipH="1">
            <a:off x="7347017" y="881773"/>
            <a:ext cx="476400" cy="2105400"/>
          </a:xfrm>
          <a:prstGeom prst="bentConnector3">
            <a:avLst>
              <a:gd name="adj1" fmla="val 49998"/>
            </a:avLst>
          </a:prstGeom>
          <a:noFill/>
          <a:ln w="9525" cap="flat" cmpd="sng">
            <a:solidFill>
              <a:srgbClr val="FF9900"/>
            </a:solidFill>
            <a:prstDash val="solid"/>
            <a:round/>
            <a:headEnd type="none" w="med" len="med"/>
            <a:tailEnd type="none" w="med" len="med"/>
          </a:ln>
        </p:spPr>
      </p:cxnSp>
      <p:cxnSp>
        <p:nvCxnSpPr>
          <p:cNvPr id="477" name="Google Shape;477;p50"/>
          <p:cNvCxnSpPr>
            <a:stCxn id="464" idx="2"/>
            <a:endCxn id="470" idx="1"/>
          </p:cNvCxnSpPr>
          <p:nvPr/>
        </p:nvCxnSpPr>
        <p:spPr>
          <a:xfrm rot="5400000">
            <a:off x="2464403" y="2827101"/>
            <a:ext cx="2041998" cy="1943897"/>
          </a:xfrm>
          <a:prstGeom prst="bentConnector4">
            <a:avLst>
              <a:gd name="adj1" fmla="val 13704"/>
              <a:gd name="adj2" fmla="val 111760"/>
            </a:avLst>
          </a:prstGeom>
          <a:noFill/>
          <a:ln w="9525" cap="flat" cmpd="sng">
            <a:solidFill>
              <a:srgbClr val="FF9900"/>
            </a:solidFill>
            <a:prstDash val="solid"/>
            <a:round/>
            <a:headEnd type="none" w="med" len="med"/>
            <a:tailEnd type="none" w="med" len="med"/>
          </a:ln>
        </p:spPr>
      </p:cxnSp>
      <p:grpSp>
        <p:nvGrpSpPr>
          <p:cNvPr id="478" name="Google Shape;478;p50"/>
          <p:cNvGrpSpPr/>
          <p:nvPr/>
        </p:nvGrpSpPr>
        <p:grpSpPr>
          <a:xfrm>
            <a:off x="5597489" y="4332370"/>
            <a:ext cx="2056907" cy="1915047"/>
            <a:chOff x="4302300" y="3074075"/>
            <a:chExt cx="1979890" cy="1744600"/>
          </a:xfrm>
        </p:grpSpPr>
        <p:grpSp>
          <p:nvGrpSpPr>
            <p:cNvPr id="479" name="Google Shape;479;p50"/>
            <p:cNvGrpSpPr/>
            <p:nvPr/>
          </p:nvGrpSpPr>
          <p:grpSpPr>
            <a:xfrm>
              <a:off x="4302300" y="3074075"/>
              <a:ext cx="1979890" cy="1383619"/>
              <a:chOff x="4569358" y="1058222"/>
              <a:chExt cx="2307026" cy="1650900"/>
            </a:xfrm>
          </p:grpSpPr>
          <p:grpSp>
            <p:nvGrpSpPr>
              <p:cNvPr id="480" name="Google Shape;480;p50"/>
              <p:cNvGrpSpPr/>
              <p:nvPr/>
            </p:nvGrpSpPr>
            <p:grpSpPr>
              <a:xfrm>
                <a:off x="4569358" y="1058222"/>
                <a:ext cx="2307026" cy="1650900"/>
                <a:chOff x="4569936" y="1058222"/>
                <a:chExt cx="1802364" cy="1650900"/>
              </a:xfrm>
            </p:grpSpPr>
            <p:cxnSp>
              <p:nvCxnSpPr>
                <p:cNvPr id="481" name="Google Shape;481;p50"/>
                <p:cNvCxnSpPr/>
                <p:nvPr/>
              </p:nvCxnSpPr>
              <p:spPr>
                <a:xfrm>
                  <a:off x="4569936" y="1058222"/>
                  <a:ext cx="2100" cy="1650900"/>
                </a:xfrm>
                <a:prstGeom prst="straightConnector1">
                  <a:avLst/>
                </a:prstGeom>
                <a:noFill/>
                <a:ln w="9525" cap="flat" cmpd="sng">
                  <a:solidFill>
                    <a:srgbClr val="666666"/>
                  </a:solidFill>
                  <a:prstDash val="solid"/>
                  <a:round/>
                  <a:headEnd type="triangle" w="med" len="med"/>
                  <a:tailEnd type="none" w="sm" len="sm"/>
                </a:ln>
              </p:spPr>
            </p:cxnSp>
            <p:cxnSp>
              <p:nvCxnSpPr>
                <p:cNvPr id="482" name="Google Shape;482;p50"/>
                <p:cNvCxnSpPr/>
                <p:nvPr/>
              </p:nvCxnSpPr>
              <p:spPr>
                <a:xfrm>
                  <a:off x="4572000" y="2708920"/>
                  <a:ext cx="1800300" cy="0"/>
                </a:xfrm>
                <a:prstGeom prst="straightConnector1">
                  <a:avLst/>
                </a:prstGeom>
                <a:noFill/>
                <a:ln w="9525" cap="flat" cmpd="sng">
                  <a:solidFill>
                    <a:srgbClr val="666666"/>
                  </a:solidFill>
                  <a:prstDash val="solid"/>
                  <a:round/>
                  <a:headEnd type="none" w="sm" len="sm"/>
                  <a:tailEnd type="triangle" w="med" len="med"/>
                </a:ln>
              </p:spPr>
            </p:cxnSp>
          </p:grpSp>
          <p:grpSp>
            <p:nvGrpSpPr>
              <p:cNvPr id="483" name="Google Shape;483;p50"/>
              <p:cNvGrpSpPr/>
              <p:nvPr/>
            </p:nvGrpSpPr>
            <p:grpSpPr>
              <a:xfrm>
                <a:off x="5801893" y="1415220"/>
                <a:ext cx="858339" cy="789644"/>
                <a:chOff x="5657877" y="1268760"/>
                <a:chExt cx="858339" cy="789644"/>
              </a:xfrm>
            </p:grpSpPr>
            <p:sp>
              <p:nvSpPr>
                <p:cNvPr id="484" name="Google Shape;484;p50"/>
                <p:cNvSpPr/>
                <p:nvPr/>
              </p:nvSpPr>
              <p:spPr>
                <a:xfrm>
                  <a:off x="5789136" y="1304760"/>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85" name="Google Shape;485;p50"/>
                <p:cNvSpPr/>
                <p:nvPr/>
              </p:nvSpPr>
              <p:spPr>
                <a:xfrm>
                  <a:off x="5657877" y="1551993"/>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86" name="Google Shape;486;p50"/>
                <p:cNvSpPr/>
                <p:nvPr/>
              </p:nvSpPr>
              <p:spPr>
                <a:xfrm>
                  <a:off x="6006998" y="1479993"/>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87" name="Google Shape;487;p50"/>
                <p:cNvSpPr/>
                <p:nvPr/>
              </p:nvSpPr>
              <p:spPr>
                <a:xfrm>
                  <a:off x="6192192" y="1268760"/>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88" name="Google Shape;488;p50"/>
                <p:cNvSpPr/>
                <p:nvPr/>
              </p:nvSpPr>
              <p:spPr>
                <a:xfrm>
                  <a:off x="5813614" y="1749923"/>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89" name="Google Shape;489;p50"/>
                <p:cNvSpPr/>
                <p:nvPr/>
              </p:nvSpPr>
              <p:spPr>
                <a:xfrm>
                  <a:off x="6192192" y="1657673"/>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0" name="Google Shape;490;p50"/>
                <p:cNvSpPr/>
                <p:nvPr/>
              </p:nvSpPr>
              <p:spPr>
                <a:xfrm>
                  <a:off x="5991343" y="1986404"/>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1" name="Google Shape;491;p50"/>
                <p:cNvSpPr/>
                <p:nvPr/>
              </p:nvSpPr>
              <p:spPr>
                <a:xfrm>
                  <a:off x="6444216" y="1585673"/>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2" name="Google Shape;492;p50"/>
                <p:cNvSpPr/>
                <p:nvPr/>
              </p:nvSpPr>
              <p:spPr>
                <a:xfrm>
                  <a:off x="6120192" y="1910321"/>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3" name="Google Shape;493;p50"/>
                <p:cNvSpPr/>
                <p:nvPr/>
              </p:nvSpPr>
              <p:spPr>
                <a:xfrm>
                  <a:off x="6408216" y="1910321"/>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grpSp>
          <p:grpSp>
            <p:nvGrpSpPr>
              <p:cNvPr id="494" name="Google Shape;494;p50"/>
              <p:cNvGrpSpPr/>
              <p:nvPr/>
            </p:nvGrpSpPr>
            <p:grpSpPr>
              <a:xfrm>
                <a:off x="4788024" y="1842414"/>
                <a:ext cx="504040" cy="722490"/>
                <a:chOff x="3347864" y="2418454"/>
                <a:chExt cx="504040" cy="722490"/>
              </a:xfrm>
            </p:grpSpPr>
            <p:sp>
              <p:nvSpPr>
                <p:cNvPr id="495" name="Google Shape;495;p50"/>
                <p:cNvSpPr/>
                <p:nvPr/>
              </p:nvSpPr>
              <p:spPr>
                <a:xfrm>
                  <a:off x="3347864" y="256490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6" name="Google Shape;496;p50"/>
                <p:cNvSpPr/>
                <p:nvPr/>
              </p:nvSpPr>
              <p:spPr>
                <a:xfrm>
                  <a:off x="3536264" y="249045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7" name="Google Shape;497;p50"/>
                <p:cNvSpPr/>
                <p:nvPr/>
              </p:nvSpPr>
              <p:spPr>
                <a:xfrm>
                  <a:off x="3507882" y="2708920"/>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8" name="Google Shape;498;p50"/>
                <p:cNvSpPr/>
                <p:nvPr/>
              </p:nvSpPr>
              <p:spPr>
                <a:xfrm>
                  <a:off x="3707904" y="263690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499" name="Google Shape;499;p50"/>
                <p:cNvSpPr/>
                <p:nvPr/>
              </p:nvSpPr>
              <p:spPr>
                <a:xfrm>
                  <a:off x="3354651" y="2780920"/>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00" name="Google Shape;500;p50"/>
                <p:cNvSpPr/>
                <p:nvPr/>
              </p:nvSpPr>
              <p:spPr>
                <a:xfrm>
                  <a:off x="3580808" y="292494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01" name="Google Shape;501;p50"/>
                <p:cNvSpPr/>
                <p:nvPr/>
              </p:nvSpPr>
              <p:spPr>
                <a:xfrm>
                  <a:off x="3779904" y="2852920"/>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02" name="Google Shape;502;p50"/>
                <p:cNvSpPr/>
                <p:nvPr/>
              </p:nvSpPr>
              <p:spPr>
                <a:xfrm>
                  <a:off x="3390651" y="299694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03" name="Google Shape;503;p50"/>
                <p:cNvSpPr/>
                <p:nvPr/>
              </p:nvSpPr>
              <p:spPr>
                <a:xfrm>
                  <a:off x="3378928" y="241845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04" name="Google Shape;504;p50"/>
                <p:cNvSpPr/>
                <p:nvPr/>
              </p:nvSpPr>
              <p:spPr>
                <a:xfrm>
                  <a:off x="3707904" y="306894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grpSp>
          <p:cxnSp>
            <p:nvCxnSpPr>
              <p:cNvPr id="505" name="Google Shape;505;p50"/>
              <p:cNvCxnSpPr/>
              <p:nvPr/>
            </p:nvCxnSpPr>
            <p:spPr>
              <a:xfrm>
                <a:off x="4788024" y="1415220"/>
                <a:ext cx="1476300" cy="1221600"/>
              </a:xfrm>
              <a:prstGeom prst="straightConnector1">
                <a:avLst/>
              </a:prstGeom>
              <a:noFill/>
              <a:ln w="9525" cap="flat" cmpd="sng">
                <a:solidFill>
                  <a:srgbClr val="FF9600"/>
                </a:solidFill>
                <a:prstDash val="solid"/>
                <a:round/>
                <a:headEnd type="none" w="sm" len="sm"/>
                <a:tailEnd type="none" w="sm" len="sm"/>
              </a:ln>
            </p:spPr>
          </p:cxnSp>
        </p:grpSp>
        <p:sp>
          <p:nvSpPr>
            <p:cNvPr id="506" name="Google Shape;506;p50"/>
            <p:cNvSpPr txBox="1"/>
            <p:nvPr/>
          </p:nvSpPr>
          <p:spPr>
            <a:xfrm>
              <a:off x="4850900" y="4463775"/>
              <a:ext cx="885000" cy="354900"/>
            </a:xfrm>
            <a:prstGeom prst="rect">
              <a:avLst/>
            </a:prstGeom>
            <a:noFill/>
            <a:ln>
              <a:noFill/>
            </a:ln>
          </p:spPr>
          <p:txBody>
            <a:bodyPr spcFirstLastPara="1" wrap="square" lIns="91425" tIns="91425" rIns="91425" bIns="91425" anchor="t" anchorCtr="0">
              <a:noAutofit/>
            </a:bodyPr>
            <a:lstStyle/>
            <a:p>
              <a:pPr algn="ctr"/>
              <a:r>
                <a:rPr lang="en-US" sz="1200">
                  <a:solidFill>
                    <a:srgbClr val="666666"/>
                  </a:solidFill>
                  <a:latin typeface="Roboto Mono"/>
                  <a:ea typeface="Roboto Mono"/>
                  <a:cs typeface="Roboto Mono"/>
                  <a:sym typeface="Roboto Mono"/>
                </a:rPr>
                <a:t>Lineal</a:t>
              </a:r>
              <a:endParaRPr sz="1200">
                <a:solidFill>
                  <a:srgbClr val="666666"/>
                </a:solidFill>
                <a:latin typeface="Roboto Mono"/>
                <a:ea typeface="Roboto Mono"/>
                <a:cs typeface="Roboto Mono"/>
                <a:sym typeface="Roboto Mono"/>
              </a:endParaRPr>
            </a:p>
          </p:txBody>
        </p:sp>
      </p:grpSp>
      <p:grpSp>
        <p:nvGrpSpPr>
          <p:cNvPr id="507" name="Google Shape;507;p50"/>
          <p:cNvGrpSpPr/>
          <p:nvPr/>
        </p:nvGrpSpPr>
        <p:grpSpPr>
          <a:xfrm>
            <a:off x="8282645" y="4277322"/>
            <a:ext cx="2351852" cy="2025049"/>
            <a:chOff x="6429694" y="4734639"/>
            <a:chExt cx="2263790" cy="1844811"/>
          </a:xfrm>
        </p:grpSpPr>
        <p:grpSp>
          <p:nvGrpSpPr>
            <p:cNvPr id="508" name="Google Shape;508;p50"/>
            <p:cNvGrpSpPr/>
            <p:nvPr/>
          </p:nvGrpSpPr>
          <p:grpSpPr>
            <a:xfrm>
              <a:off x="6429694" y="4734639"/>
              <a:ext cx="2263790" cy="1489900"/>
              <a:chOff x="6361787" y="4948498"/>
              <a:chExt cx="2022144" cy="1449460"/>
            </a:xfrm>
          </p:grpSpPr>
          <p:grpSp>
            <p:nvGrpSpPr>
              <p:cNvPr id="509" name="Google Shape;509;p50"/>
              <p:cNvGrpSpPr/>
              <p:nvPr/>
            </p:nvGrpSpPr>
            <p:grpSpPr>
              <a:xfrm>
                <a:off x="6361787" y="4948498"/>
                <a:ext cx="2022144" cy="1449460"/>
                <a:chOff x="4572000" y="1268760"/>
                <a:chExt cx="1579800" cy="1449460"/>
              </a:xfrm>
            </p:grpSpPr>
            <p:cxnSp>
              <p:nvCxnSpPr>
                <p:cNvPr id="510" name="Google Shape;510;p50"/>
                <p:cNvCxnSpPr/>
                <p:nvPr/>
              </p:nvCxnSpPr>
              <p:spPr>
                <a:xfrm>
                  <a:off x="4572000" y="1268760"/>
                  <a:ext cx="0" cy="1440300"/>
                </a:xfrm>
                <a:prstGeom prst="straightConnector1">
                  <a:avLst/>
                </a:prstGeom>
                <a:noFill/>
                <a:ln w="9525" cap="flat" cmpd="sng">
                  <a:solidFill>
                    <a:srgbClr val="666666"/>
                  </a:solidFill>
                  <a:prstDash val="solid"/>
                  <a:round/>
                  <a:headEnd type="triangle" w="med" len="med"/>
                  <a:tailEnd type="none" w="sm" len="sm"/>
                </a:ln>
              </p:spPr>
            </p:cxnSp>
            <p:cxnSp>
              <p:nvCxnSpPr>
                <p:cNvPr id="511" name="Google Shape;511;p50"/>
                <p:cNvCxnSpPr/>
                <p:nvPr/>
              </p:nvCxnSpPr>
              <p:spPr>
                <a:xfrm>
                  <a:off x="4572000" y="2708920"/>
                  <a:ext cx="1579800" cy="9300"/>
                </a:xfrm>
                <a:prstGeom prst="straightConnector1">
                  <a:avLst/>
                </a:prstGeom>
                <a:noFill/>
                <a:ln w="9525" cap="flat" cmpd="sng">
                  <a:solidFill>
                    <a:srgbClr val="666666"/>
                  </a:solidFill>
                  <a:prstDash val="solid"/>
                  <a:round/>
                  <a:headEnd type="none" w="sm" len="sm"/>
                  <a:tailEnd type="triangle" w="med" len="med"/>
                </a:ln>
              </p:spPr>
            </p:cxnSp>
          </p:grpSp>
          <p:grpSp>
            <p:nvGrpSpPr>
              <p:cNvPr id="512" name="Google Shape;512;p50"/>
              <p:cNvGrpSpPr/>
              <p:nvPr/>
            </p:nvGrpSpPr>
            <p:grpSpPr>
              <a:xfrm>
                <a:off x="6660116" y="5085015"/>
                <a:ext cx="1253456" cy="1104781"/>
                <a:chOff x="5154744" y="5373224"/>
                <a:chExt cx="1073440" cy="936096"/>
              </a:xfrm>
            </p:grpSpPr>
            <p:sp>
              <p:nvSpPr>
                <p:cNvPr id="513" name="Google Shape;513;p50"/>
                <p:cNvSpPr/>
                <p:nvPr/>
              </p:nvSpPr>
              <p:spPr>
                <a:xfrm>
                  <a:off x="5376728" y="5559922"/>
                  <a:ext cx="649500" cy="612000"/>
                </a:xfrm>
                <a:prstGeom prst="ellipse">
                  <a:avLst/>
                </a:prstGeom>
                <a:noFill/>
                <a:ln w="12700"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4" name="Google Shape;514;p50"/>
                <p:cNvSpPr/>
                <p:nvPr/>
              </p:nvSpPr>
              <p:spPr>
                <a:xfrm>
                  <a:off x="5371294" y="5483668"/>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5" name="Google Shape;515;p50"/>
                <p:cNvSpPr/>
                <p:nvPr/>
              </p:nvSpPr>
              <p:spPr>
                <a:xfrm>
                  <a:off x="5226752" y="5661248"/>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6" name="Google Shape;516;p50"/>
                <p:cNvSpPr/>
                <p:nvPr/>
              </p:nvSpPr>
              <p:spPr>
                <a:xfrm>
                  <a:off x="5652128" y="5373224"/>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7" name="Google Shape;517;p50"/>
                <p:cNvSpPr/>
                <p:nvPr/>
              </p:nvSpPr>
              <p:spPr>
                <a:xfrm>
                  <a:off x="5774350" y="5447668"/>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8" name="Google Shape;518;p50"/>
                <p:cNvSpPr/>
                <p:nvPr/>
              </p:nvSpPr>
              <p:spPr>
                <a:xfrm>
                  <a:off x="5298760" y="5928831"/>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19" name="Google Shape;519;p50"/>
                <p:cNvSpPr/>
                <p:nvPr/>
              </p:nvSpPr>
              <p:spPr>
                <a:xfrm>
                  <a:off x="5868144" y="5517232"/>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0" name="Google Shape;520;p50"/>
                <p:cNvSpPr/>
                <p:nvPr/>
              </p:nvSpPr>
              <p:spPr>
                <a:xfrm>
                  <a:off x="5450187" y="6165312"/>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1" name="Google Shape;521;p50"/>
                <p:cNvSpPr/>
                <p:nvPr/>
              </p:nvSpPr>
              <p:spPr>
                <a:xfrm>
                  <a:off x="6026374" y="5764581"/>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2" name="Google Shape;522;p50"/>
                <p:cNvSpPr/>
                <p:nvPr/>
              </p:nvSpPr>
              <p:spPr>
                <a:xfrm>
                  <a:off x="5702350" y="6237320"/>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3" name="Google Shape;523;p50"/>
                <p:cNvSpPr/>
                <p:nvPr/>
              </p:nvSpPr>
              <p:spPr>
                <a:xfrm>
                  <a:off x="5990374" y="6089229"/>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4" name="Google Shape;524;p50"/>
                <p:cNvSpPr/>
                <p:nvPr/>
              </p:nvSpPr>
              <p:spPr>
                <a:xfrm>
                  <a:off x="5448638" y="5733264"/>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5" name="Google Shape;525;p50"/>
                <p:cNvSpPr/>
                <p:nvPr/>
              </p:nvSpPr>
              <p:spPr>
                <a:xfrm>
                  <a:off x="5637038" y="5589232"/>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6" name="Google Shape;526;p50"/>
                <p:cNvSpPr/>
                <p:nvPr/>
              </p:nvSpPr>
              <p:spPr>
                <a:xfrm>
                  <a:off x="5608656" y="5807698"/>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7" name="Google Shape;527;p50"/>
                <p:cNvSpPr/>
                <p:nvPr/>
              </p:nvSpPr>
              <p:spPr>
                <a:xfrm>
                  <a:off x="5808678" y="5805272"/>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8" name="Google Shape;528;p50"/>
                <p:cNvSpPr/>
                <p:nvPr/>
              </p:nvSpPr>
              <p:spPr>
                <a:xfrm>
                  <a:off x="5455425" y="5879698"/>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29" name="Google Shape;529;p50"/>
                <p:cNvSpPr/>
                <p:nvPr/>
              </p:nvSpPr>
              <p:spPr>
                <a:xfrm>
                  <a:off x="5681582" y="6023722"/>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0" name="Google Shape;530;p50"/>
                <p:cNvSpPr/>
                <p:nvPr/>
              </p:nvSpPr>
              <p:spPr>
                <a:xfrm>
                  <a:off x="5880678" y="5951698"/>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1" name="Google Shape;531;p50"/>
                <p:cNvSpPr/>
                <p:nvPr/>
              </p:nvSpPr>
              <p:spPr>
                <a:xfrm>
                  <a:off x="5586800" y="6021288"/>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2" name="Google Shape;532;p50"/>
                <p:cNvSpPr/>
                <p:nvPr/>
              </p:nvSpPr>
              <p:spPr>
                <a:xfrm>
                  <a:off x="5580120" y="5661256"/>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3" name="Google Shape;533;p50"/>
                <p:cNvSpPr/>
                <p:nvPr/>
              </p:nvSpPr>
              <p:spPr>
                <a:xfrm>
                  <a:off x="5796136" y="5949280"/>
                  <a:ext cx="72000" cy="72000"/>
                </a:xfrm>
                <a:prstGeom prst="ellipse">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4" name="Google Shape;534;p50"/>
                <p:cNvSpPr/>
                <p:nvPr/>
              </p:nvSpPr>
              <p:spPr>
                <a:xfrm>
                  <a:off x="5298760" y="6104679"/>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5" name="Google Shape;535;p50"/>
                <p:cNvSpPr/>
                <p:nvPr/>
              </p:nvSpPr>
              <p:spPr>
                <a:xfrm>
                  <a:off x="5298760" y="5805264"/>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6" name="Google Shape;536;p50"/>
                <p:cNvSpPr/>
                <p:nvPr/>
              </p:nvSpPr>
              <p:spPr>
                <a:xfrm>
                  <a:off x="5154744" y="5877272"/>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7" name="Google Shape;537;p50"/>
                <p:cNvSpPr/>
                <p:nvPr/>
              </p:nvSpPr>
              <p:spPr>
                <a:xfrm>
                  <a:off x="5874824" y="6237312"/>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8" name="Google Shape;538;p50"/>
                <p:cNvSpPr/>
                <p:nvPr/>
              </p:nvSpPr>
              <p:spPr>
                <a:xfrm>
                  <a:off x="6003784" y="5523094"/>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39" name="Google Shape;539;p50"/>
                <p:cNvSpPr/>
                <p:nvPr/>
              </p:nvSpPr>
              <p:spPr>
                <a:xfrm>
                  <a:off x="6090848" y="5949288"/>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40" name="Google Shape;540;p50"/>
                <p:cNvSpPr/>
                <p:nvPr/>
              </p:nvSpPr>
              <p:spPr>
                <a:xfrm>
                  <a:off x="6156184" y="5661256"/>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sp>
              <p:nvSpPr>
                <p:cNvPr id="541" name="Google Shape;541;p50"/>
                <p:cNvSpPr/>
                <p:nvPr/>
              </p:nvSpPr>
              <p:spPr>
                <a:xfrm>
                  <a:off x="5514784" y="5445224"/>
                  <a:ext cx="72000" cy="72000"/>
                </a:xfrm>
                <a:prstGeom prst="rect">
                  <a:avLst/>
                </a:prstGeom>
                <a:solidFill>
                  <a:srgbClr val="FFFFFF"/>
                </a:solidFill>
                <a:ln w="9525" cap="flat" cmpd="sng">
                  <a:solidFill>
                    <a:srgbClr val="004F77"/>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FFFFFF"/>
                    </a:solidFill>
                    <a:latin typeface="Arial"/>
                    <a:ea typeface="Arial"/>
                    <a:cs typeface="Arial"/>
                    <a:sym typeface="Arial"/>
                  </a:endParaRPr>
                </a:p>
              </p:txBody>
            </p:sp>
          </p:grpSp>
        </p:grpSp>
        <p:sp>
          <p:nvSpPr>
            <p:cNvPr id="542" name="Google Shape;542;p50"/>
            <p:cNvSpPr txBox="1"/>
            <p:nvPr/>
          </p:nvSpPr>
          <p:spPr>
            <a:xfrm>
              <a:off x="6954493" y="6224550"/>
              <a:ext cx="1189800" cy="354900"/>
            </a:xfrm>
            <a:prstGeom prst="rect">
              <a:avLst/>
            </a:prstGeom>
            <a:noFill/>
            <a:ln>
              <a:noFill/>
            </a:ln>
          </p:spPr>
          <p:txBody>
            <a:bodyPr spcFirstLastPara="1" wrap="square" lIns="91425" tIns="91425" rIns="91425" bIns="91425" anchor="t" anchorCtr="0">
              <a:noAutofit/>
            </a:bodyPr>
            <a:lstStyle/>
            <a:p>
              <a:pPr algn="ctr"/>
              <a:r>
                <a:rPr lang="en-US" sz="1200">
                  <a:solidFill>
                    <a:srgbClr val="666666"/>
                  </a:solidFill>
                  <a:latin typeface="Roboto Mono"/>
                  <a:ea typeface="Roboto Mono"/>
                  <a:cs typeface="Roboto Mono"/>
                  <a:sym typeface="Roboto Mono"/>
                </a:rPr>
                <a:t>No lineal</a:t>
              </a:r>
              <a:endParaRPr sz="1200">
                <a:solidFill>
                  <a:srgbClr val="666666"/>
                </a:solidFill>
                <a:latin typeface="Roboto Mono"/>
                <a:ea typeface="Roboto Mono"/>
                <a:cs typeface="Roboto Mono"/>
                <a:sym typeface="Roboto Mono"/>
              </a:endParaRPr>
            </a:p>
          </p:txBody>
        </p:sp>
      </p:grpSp>
      <p:cxnSp>
        <p:nvCxnSpPr>
          <p:cNvPr id="543" name="Google Shape;543;p50"/>
          <p:cNvCxnSpPr/>
          <p:nvPr/>
        </p:nvCxnSpPr>
        <p:spPr>
          <a:xfrm rot="10800000" flipH="1">
            <a:off x="5897825" y="3906975"/>
            <a:ext cx="882300" cy="815700"/>
          </a:xfrm>
          <a:prstGeom prst="straightConnector1">
            <a:avLst/>
          </a:prstGeom>
          <a:noFill/>
          <a:ln w="9525" cap="flat" cmpd="sng">
            <a:solidFill>
              <a:srgbClr val="666666"/>
            </a:solidFill>
            <a:prstDash val="lgDash"/>
            <a:round/>
            <a:headEnd type="none" w="med" len="med"/>
            <a:tailEnd type="triangle" w="med" len="med"/>
          </a:ln>
        </p:spPr>
      </p:cxnSp>
      <p:sp>
        <p:nvSpPr>
          <p:cNvPr id="544" name="Google Shape;544;p50"/>
          <p:cNvSpPr txBox="1"/>
          <p:nvPr/>
        </p:nvSpPr>
        <p:spPr>
          <a:xfrm>
            <a:off x="6588625" y="3452175"/>
            <a:ext cx="2763300" cy="454800"/>
          </a:xfrm>
          <a:prstGeom prst="rect">
            <a:avLst/>
          </a:prstGeom>
          <a:noFill/>
          <a:ln>
            <a:noFill/>
          </a:ln>
        </p:spPr>
        <p:txBody>
          <a:bodyPr spcFirstLastPara="1" wrap="square" lIns="91425" tIns="91425" rIns="91425" bIns="91425" anchor="t" anchorCtr="0">
            <a:noAutofit/>
          </a:bodyPr>
          <a:lstStyle/>
          <a:p>
            <a:r>
              <a:rPr lang="en-US">
                <a:solidFill>
                  <a:schemeClr val="accent2"/>
                </a:solidFill>
              </a:rPr>
              <a:t>Frontera de Decisión</a:t>
            </a:r>
            <a:endParaRPr>
              <a:solidFill>
                <a:schemeClr val="accent2"/>
              </a:solidFill>
            </a:endParaRPr>
          </a:p>
        </p:txBody>
      </p:sp>
      <p:cxnSp>
        <p:nvCxnSpPr>
          <p:cNvPr id="545" name="Google Shape;545;p50"/>
          <p:cNvCxnSpPr/>
          <p:nvPr/>
        </p:nvCxnSpPr>
        <p:spPr>
          <a:xfrm rot="10800000">
            <a:off x="8644300" y="3873750"/>
            <a:ext cx="643500" cy="768300"/>
          </a:xfrm>
          <a:prstGeom prst="straightConnector1">
            <a:avLst/>
          </a:prstGeom>
          <a:noFill/>
          <a:ln w="9525" cap="flat" cmpd="sng">
            <a:solidFill>
              <a:srgbClr val="666666"/>
            </a:solidFill>
            <a:prstDash val="lgDash"/>
            <a:round/>
            <a:headEnd type="none" w="med" len="med"/>
            <a:tailEnd type="triangle" w="med" len="med"/>
          </a:ln>
        </p:spPr>
      </p:cxnSp>
      <p:cxnSp>
        <p:nvCxnSpPr>
          <p:cNvPr id="546" name="Google Shape;546;p50"/>
          <p:cNvCxnSpPr>
            <a:stCxn id="470" idx="3"/>
          </p:cNvCxnSpPr>
          <p:nvPr/>
        </p:nvCxnSpPr>
        <p:spPr>
          <a:xfrm flipV="1">
            <a:off x="4971482" y="4587526"/>
            <a:ext cx="481868" cy="232522"/>
          </a:xfrm>
          <a:prstGeom prst="straightConnector1">
            <a:avLst/>
          </a:prstGeom>
          <a:noFill/>
          <a:ln w="28575" cap="flat" cmpd="sng">
            <a:solidFill>
              <a:schemeClr val="dk2"/>
            </a:solidFill>
            <a:prstDash val="solid"/>
            <a:round/>
            <a:headEnd type="none" w="med" len="med"/>
            <a:tailEnd type="triangle" w="med" len="med"/>
          </a:ln>
        </p:spPr>
      </p:cxnSp>
      <p:cxnSp>
        <p:nvCxnSpPr>
          <p:cNvPr id="547" name="Google Shape;547;p50"/>
          <p:cNvCxnSpPr>
            <a:stCxn id="470" idx="3"/>
          </p:cNvCxnSpPr>
          <p:nvPr/>
        </p:nvCxnSpPr>
        <p:spPr>
          <a:xfrm>
            <a:off x="4971482" y="4820048"/>
            <a:ext cx="444968" cy="768277"/>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1"/>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Modelos de Clasificación</a:t>
            </a:r>
            <a:endParaRPr/>
          </a:p>
        </p:txBody>
      </p:sp>
      <p:sp>
        <p:nvSpPr>
          <p:cNvPr id="554" name="Google Shape;554;p51"/>
          <p:cNvSpPr txBox="1">
            <a:spLocks noGrp="1"/>
          </p:cNvSpPr>
          <p:nvPr>
            <p:ph type="body" idx="1"/>
          </p:nvPr>
        </p:nvSpPr>
        <p:spPr>
          <a:xfrm>
            <a:off x="2017350" y="1633525"/>
            <a:ext cx="8157300" cy="4338300"/>
          </a:xfrm>
          <a:prstGeom prst="rect">
            <a:avLst/>
          </a:prstGeom>
        </p:spPr>
        <p:txBody>
          <a:bodyPr spcFirstLastPara="1" vert="horz" wrap="square" lIns="91425" tIns="91425" rIns="91425" bIns="91425" rtlCol="0" anchor="t" anchorCtr="0">
            <a:noAutofit/>
          </a:bodyPr>
          <a:lstStyle/>
          <a:p>
            <a:pPr marL="0" indent="0">
              <a:buNone/>
            </a:pPr>
            <a:r>
              <a:rPr lang="en-US"/>
              <a:t>Ejemplos de tipos de problema que se pueden resolver con un algoritmo de clasificación:</a:t>
            </a:r>
            <a:endParaRPr/>
          </a:p>
          <a:p>
            <a:pPr marL="0" indent="0">
              <a:buNone/>
            </a:pPr>
            <a:endParaRPr/>
          </a:p>
          <a:p>
            <a:pPr>
              <a:lnSpc>
                <a:spcPct val="150000"/>
              </a:lnSpc>
            </a:pPr>
            <a:r>
              <a:rPr lang="en-US"/>
              <a:t>Tenemos un dataset con distintos síntomas de pacientes, y utilizamos un clasificador para </a:t>
            </a:r>
            <a:r>
              <a:rPr lang="en-US" b="1"/>
              <a:t>predecir si el paciente está enfermo o no</a:t>
            </a:r>
            <a:r>
              <a:rPr lang="en-US"/>
              <a:t>.</a:t>
            </a:r>
            <a:endParaRPr/>
          </a:p>
          <a:p>
            <a:pPr>
              <a:lnSpc>
                <a:spcPct val="150000"/>
              </a:lnSpc>
            </a:pPr>
            <a:r>
              <a:rPr lang="en-US"/>
              <a:t>Tenemos un dataset con datos de nuestros clientes, y utilizamos un dataset para predecir si el cliente </a:t>
            </a:r>
            <a:r>
              <a:rPr lang="en-US" b="1"/>
              <a:t>va a comprar nuestros servicios o no</a:t>
            </a:r>
            <a:r>
              <a:rPr lang="en-US"/>
              <a:t>.</a:t>
            </a:r>
            <a:endParaRPr/>
          </a:p>
          <a:p>
            <a:pPr>
              <a:lnSpc>
                <a:spcPct val="150000"/>
              </a:lnSpc>
            </a:pPr>
            <a:r>
              <a:rPr lang="en-US"/>
              <a:t>Tenemos un dataset con la secuencia de DNA de varios pacientes con cáncer, y utilizamos un clasificador para </a:t>
            </a:r>
            <a:r>
              <a:rPr lang="en-US" b="1"/>
              <a:t>predecir el tipo de cáncer.</a:t>
            </a:r>
            <a:endParaRPr b="1"/>
          </a:p>
          <a:p>
            <a:pPr>
              <a:lnSpc>
                <a:spcPct val="150000"/>
              </a:lnSpc>
            </a:pPr>
            <a:r>
              <a:rPr lang="en-US"/>
              <a:t>Un servicio de banca online cuenta con un algoritmo que en base a los datos de los clientes puede </a:t>
            </a:r>
            <a:r>
              <a:rPr lang="en-US" b="1"/>
              <a:t>predecir qué servicios es mejor mostrar a cada cliente</a:t>
            </a:r>
            <a:r>
              <a:rPr lang="en-US"/>
              <a:t>. Esto es un motor de recomendación y generalmente es un clasificador.</a:t>
            </a:r>
            <a:endParaRPr/>
          </a:p>
          <a:p>
            <a:pPr marL="0" indent="0">
              <a:buNone/>
            </a:pPr>
            <a:endParaRPr/>
          </a:p>
          <a:p>
            <a:pPr marL="0" indent="0">
              <a:buNone/>
            </a:pPr>
            <a:endParaRPr/>
          </a:p>
        </p:txBody>
      </p:sp>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2"/>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Regresión Logística</a:t>
            </a:r>
            <a:endParaRPr/>
          </a:p>
        </p:txBody>
      </p:sp>
      <p:sp>
        <p:nvSpPr>
          <p:cNvPr id="561" name="Google Shape;561;p52"/>
          <p:cNvSpPr txBox="1"/>
          <p:nvPr/>
        </p:nvSpPr>
        <p:spPr>
          <a:xfrm>
            <a:off x="2489400" y="1156000"/>
            <a:ext cx="7708200" cy="931800"/>
          </a:xfrm>
          <a:prstGeom prst="rect">
            <a:avLst/>
          </a:prstGeom>
          <a:noFill/>
          <a:ln>
            <a:noFill/>
          </a:ln>
        </p:spPr>
        <p:txBody>
          <a:bodyPr spcFirstLastPara="1" wrap="square" lIns="91425" tIns="91425" rIns="91425" bIns="91425" anchor="t" anchorCtr="0">
            <a:noAutofit/>
          </a:bodyPr>
          <a:lstStyle/>
          <a:p>
            <a:pPr>
              <a:lnSpc>
                <a:spcPct val="75000"/>
              </a:lnSpc>
            </a:pPr>
            <a:r>
              <a:rPr lang="en-US">
                <a:solidFill>
                  <a:schemeClr val="accent2"/>
                </a:solidFill>
              </a:rPr>
              <a:t>Regresión Logística:</a:t>
            </a:r>
            <a:r>
              <a:rPr lang="en-US" sz="1600">
                <a:solidFill>
                  <a:srgbClr val="666666"/>
                </a:solidFill>
              </a:rPr>
              <a:t> es un modelo de regresión generalizado utilizado como método de clasificación binaria, puesto que en lugar de valores numéricos, éste permite estimar la probabilidad de que ocurra (o no) un evento como función de otras variables. </a:t>
            </a:r>
            <a:endParaRPr sz="1600">
              <a:solidFill>
                <a:srgbClr val="666666"/>
              </a:solidFill>
            </a:endParaRPr>
          </a:p>
        </p:txBody>
      </p:sp>
      <p:pic>
        <p:nvPicPr>
          <p:cNvPr id="562" name="Google Shape;562;p52" descr="CodeCogsEqn(3).png"/>
          <p:cNvPicPr preferRelativeResize="0"/>
          <p:nvPr/>
        </p:nvPicPr>
        <p:blipFill>
          <a:blip r:embed="rId3">
            <a:alphaModFix/>
          </a:blip>
          <a:stretch>
            <a:fillRect/>
          </a:stretch>
        </p:blipFill>
        <p:spPr>
          <a:xfrm>
            <a:off x="2827615" y="5347700"/>
            <a:ext cx="2905500" cy="638000"/>
          </a:xfrm>
          <a:prstGeom prst="rect">
            <a:avLst/>
          </a:prstGeom>
          <a:noFill/>
          <a:ln>
            <a:noFill/>
          </a:ln>
        </p:spPr>
      </p:pic>
      <p:grpSp>
        <p:nvGrpSpPr>
          <p:cNvPr id="563" name="Google Shape;563;p52"/>
          <p:cNvGrpSpPr/>
          <p:nvPr/>
        </p:nvGrpSpPr>
        <p:grpSpPr>
          <a:xfrm>
            <a:off x="6648800" y="2346979"/>
            <a:ext cx="2905674" cy="2962056"/>
            <a:chOff x="5505574" y="2228762"/>
            <a:chExt cx="2959839" cy="3080021"/>
          </a:xfrm>
        </p:grpSpPr>
        <p:sp>
          <p:nvSpPr>
            <p:cNvPr id="564" name="Google Shape;564;p52"/>
            <p:cNvSpPr txBox="1"/>
            <p:nvPr/>
          </p:nvSpPr>
          <p:spPr>
            <a:xfrm rot="-5400000">
              <a:off x="5104774" y="3424327"/>
              <a:ext cx="1116900" cy="315300"/>
            </a:xfrm>
            <a:prstGeom prst="rect">
              <a:avLst/>
            </a:prstGeom>
            <a:noFill/>
            <a:ln>
              <a:noFill/>
            </a:ln>
          </p:spPr>
          <p:txBody>
            <a:bodyPr spcFirstLastPara="1" wrap="square" lIns="91425" tIns="45700" rIns="91425" bIns="45700" anchor="t" anchorCtr="0">
              <a:noAutofit/>
            </a:bodyPr>
            <a:lstStyle/>
            <a:p>
              <a:pPr>
                <a:buClr>
                  <a:srgbClr val="4C4C4C"/>
                </a:buClr>
              </a:pPr>
              <a:r>
                <a:rPr lang="en-US" sz="1050" b="1" i="1">
                  <a:solidFill>
                    <a:srgbClr val="4C4C4C"/>
                  </a:solidFill>
                  <a:latin typeface="Roboto Mono"/>
                  <a:ea typeface="Roboto Mono"/>
                  <a:cs typeface="Roboto Mono"/>
                  <a:sym typeface="Roboto Mono"/>
                </a:rPr>
                <a:t>Peso (Kg)</a:t>
              </a:r>
              <a:endParaRPr>
                <a:latin typeface="Roboto Mono"/>
                <a:ea typeface="Roboto Mono"/>
                <a:cs typeface="Roboto Mono"/>
                <a:sym typeface="Roboto Mono"/>
              </a:endParaRPr>
            </a:p>
          </p:txBody>
        </p:sp>
        <p:cxnSp>
          <p:nvCxnSpPr>
            <p:cNvPr id="565" name="Google Shape;565;p52"/>
            <p:cNvCxnSpPr/>
            <p:nvPr/>
          </p:nvCxnSpPr>
          <p:spPr>
            <a:xfrm rot="10800000">
              <a:off x="5775013" y="2909179"/>
              <a:ext cx="0" cy="1784700"/>
            </a:xfrm>
            <a:prstGeom prst="straightConnector1">
              <a:avLst/>
            </a:prstGeom>
            <a:noFill/>
            <a:ln w="19050" cap="flat" cmpd="sng">
              <a:solidFill>
                <a:srgbClr val="999999"/>
              </a:solidFill>
              <a:prstDash val="solid"/>
              <a:round/>
              <a:headEnd type="none" w="sm" len="sm"/>
              <a:tailEnd type="triangle" w="lg" len="lg"/>
            </a:ln>
          </p:spPr>
        </p:cxnSp>
        <p:cxnSp>
          <p:nvCxnSpPr>
            <p:cNvPr id="566" name="Google Shape;566;p52"/>
            <p:cNvCxnSpPr/>
            <p:nvPr/>
          </p:nvCxnSpPr>
          <p:spPr>
            <a:xfrm>
              <a:off x="5775013" y="4693879"/>
              <a:ext cx="2690400" cy="0"/>
            </a:xfrm>
            <a:prstGeom prst="straightConnector1">
              <a:avLst/>
            </a:prstGeom>
            <a:noFill/>
            <a:ln w="19050" cap="flat" cmpd="sng">
              <a:solidFill>
                <a:srgbClr val="999999"/>
              </a:solidFill>
              <a:prstDash val="solid"/>
              <a:round/>
              <a:headEnd type="none" w="sm" len="sm"/>
              <a:tailEnd type="triangle" w="lg" len="lg"/>
            </a:ln>
          </p:spPr>
        </p:cxnSp>
        <p:sp>
          <p:nvSpPr>
            <p:cNvPr id="567" name="Google Shape;567;p52"/>
            <p:cNvSpPr txBox="1"/>
            <p:nvPr/>
          </p:nvSpPr>
          <p:spPr>
            <a:xfrm>
              <a:off x="6743417" y="4693879"/>
              <a:ext cx="1196400" cy="236400"/>
            </a:xfrm>
            <a:prstGeom prst="rect">
              <a:avLst/>
            </a:prstGeom>
            <a:noFill/>
            <a:ln>
              <a:noFill/>
            </a:ln>
          </p:spPr>
          <p:txBody>
            <a:bodyPr spcFirstLastPara="1" wrap="square" lIns="91425" tIns="45700" rIns="91425" bIns="45700" anchor="t" anchorCtr="0">
              <a:noAutofit/>
            </a:bodyPr>
            <a:lstStyle/>
            <a:p>
              <a:pPr>
                <a:buClr>
                  <a:srgbClr val="4C4C4C"/>
                </a:buClr>
              </a:pPr>
              <a:r>
                <a:rPr lang="en-US" sz="1050" b="1" i="1">
                  <a:solidFill>
                    <a:srgbClr val="4C4C4C"/>
                  </a:solidFill>
                  <a:latin typeface="Roboto Mono"/>
                  <a:ea typeface="Roboto Mono"/>
                  <a:cs typeface="Roboto Mono"/>
                  <a:sym typeface="Roboto Mono"/>
                </a:rPr>
                <a:t>Altura (cm)</a:t>
              </a:r>
              <a:endParaRPr>
                <a:latin typeface="Roboto Mono"/>
                <a:ea typeface="Roboto Mono"/>
                <a:cs typeface="Roboto Mono"/>
                <a:sym typeface="Roboto Mono"/>
              </a:endParaRPr>
            </a:p>
          </p:txBody>
        </p:sp>
        <p:sp>
          <p:nvSpPr>
            <p:cNvPr id="568" name="Google Shape;568;p52"/>
            <p:cNvSpPr/>
            <p:nvPr/>
          </p:nvSpPr>
          <p:spPr>
            <a:xfrm>
              <a:off x="6075266" y="4244888"/>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69" name="Google Shape;569;p52"/>
            <p:cNvSpPr/>
            <p:nvPr/>
          </p:nvSpPr>
          <p:spPr>
            <a:xfrm>
              <a:off x="6374449" y="4105394"/>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0" name="Google Shape;570;p52"/>
            <p:cNvSpPr/>
            <p:nvPr/>
          </p:nvSpPr>
          <p:spPr>
            <a:xfrm>
              <a:off x="6075266" y="3894447"/>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1" name="Google Shape;571;p52"/>
            <p:cNvSpPr/>
            <p:nvPr/>
          </p:nvSpPr>
          <p:spPr>
            <a:xfrm>
              <a:off x="6637180" y="4332219"/>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2" name="Google Shape;572;p52"/>
            <p:cNvSpPr/>
            <p:nvPr/>
          </p:nvSpPr>
          <p:spPr>
            <a:xfrm>
              <a:off x="6608506" y="3955941"/>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3" name="Google Shape;573;p52"/>
            <p:cNvSpPr/>
            <p:nvPr/>
          </p:nvSpPr>
          <p:spPr>
            <a:xfrm>
              <a:off x="6356468" y="3667565"/>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4" name="Google Shape;574;p52"/>
            <p:cNvSpPr/>
            <p:nvPr/>
          </p:nvSpPr>
          <p:spPr>
            <a:xfrm>
              <a:off x="6933035" y="4153741"/>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5" name="Google Shape;575;p52"/>
            <p:cNvSpPr/>
            <p:nvPr/>
          </p:nvSpPr>
          <p:spPr>
            <a:xfrm>
              <a:off x="6822845" y="3585541"/>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6" name="Google Shape;576;p52"/>
            <p:cNvSpPr/>
            <p:nvPr/>
          </p:nvSpPr>
          <p:spPr>
            <a:xfrm>
              <a:off x="7140149" y="2970710"/>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7" name="Google Shape;577;p52"/>
            <p:cNvSpPr/>
            <p:nvPr/>
          </p:nvSpPr>
          <p:spPr>
            <a:xfrm>
              <a:off x="7702806" y="3816446"/>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8" name="Google Shape;578;p52"/>
            <p:cNvSpPr/>
            <p:nvPr/>
          </p:nvSpPr>
          <p:spPr>
            <a:xfrm>
              <a:off x="6613216" y="3448275"/>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79" name="Google Shape;579;p52"/>
            <p:cNvSpPr/>
            <p:nvPr/>
          </p:nvSpPr>
          <p:spPr>
            <a:xfrm>
              <a:off x="7215798" y="3386488"/>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0" name="Google Shape;580;p52"/>
            <p:cNvSpPr/>
            <p:nvPr/>
          </p:nvSpPr>
          <p:spPr>
            <a:xfrm>
              <a:off x="7301442" y="3705179"/>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1" name="Google Shape;581;p52"/>
            <p:cNvSpPr/>
            <p:nvPr/>
          </p:nvSpPr>
          <p:spPr>
            <a:xfrm>
              <a:off x="7684375" y="3510432"/>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2" name="Google Shape;582;p52"/>
            <p:cNvSpPr/>
            <p:nvPr/>
          </p:nvSpPr>
          <p:spPr>
            <a:xfrm>
              <a:off x="6880807" y="3235479"/>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3" name="Google Shape;583;p52"/>
            <p:cNvSpPr/>
            <p:nvPr/>
          </p:nvSpPr>
          <p:spPr>
            <a:xfrm>
              <a:off x="7589691" y="2847720"/>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4" name="Google Shape;584;p52"/>
            <p:cNvSpPr/>
            <p:nvPr/>
          </p:nvSpPr>
          <p:spPr>
            <a:xfrm>
              <a:off x="7578754" y="3166696"/>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5" name="Google Shape;585;p52"/>
            <p:cNvSpPr/>
            <p:nvPr/>
          </p:nvSpPr>
          <p:spPr>
            <a:xfrm>
              <a:off x="7540522" y="3974339"/>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6" name="Google Shape;586;p52"/>
            <p:cNvSpPr/>
            <p:nvPr/>
          </p:nvSpPr>
          <p:spPr>
            <a:xfrm>
              <a:off x="7945867" y="3086073"/>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87" name="Google Shape;587;p52"/>
            <p:cNvSpPr/>
            <p:nvPr/>
          </p:nvSpPr>
          <p:spPr>
            <a:xfrm>
              <a:off x="6312954" y="5107661"/>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FFFFFF"/>
                </a:buClr>
              </a:pPr>
              <a:r>
                <a:rPr lang="en-US" sz="1100">
                  <a:solidFill>
                    <a:srgbClr val="FFFFFF"/>
                  </a:solidFill>
                  <a:latin typeface="Arial"/>
                  <a:ea typeface="Arial"/>
                  <a:cs typeface="Arial"/>
                  <a:sym typeface="Arial"/>
                </a:rPr>
                <a:t>: m</a:t>
              </a:r>
              <a:endParaRPr/>
            </a:p>
          </p:txBody>
        </p:sp>
        <p:sp>
          <p:nvSpPr>
            <p:cNvPr id="588" name="Google Shape;588;p52"/>
            <p:cNvSpPr txBox="1"/>
            <p:nvPr/>
          </p:nvSpPr>
          <p:spPr>
            <a:xfrm>
              <a:off x="6501576" y="5045982"/>
              <a:ext cx="758400" cy="262800"/>
            </a:xfrm>
            <a:prstGeom prst="rect">
              <a:avLst/>
            </a:prstGeom>
            <a:noFill/>
            <a:ln>
              <a:noFill/>
            </a:ln>
          </p:spPr>
          <p:txBody>
            <a:bodyPr spcFirstLastPara="1" wrap="square" lIns="91425" tIns="45700" rIns="91425" bIns="45700" anchor="t" anchorCtr="0">
              <a:noAutofit/>
            </a:bodyPr>
            <a:lstStyle/>
            <a:p>
              <a:pPr>
                <a:buClr>
                  <a:srgbClr val="004F77"/>
                </a:buClr>
              </a:pPr>
              <a:r>
                <a:rPr lang="en-US" sz="1100">
                  <a:solidFill>
                    <a:srgbClr val="666666"/>
                  </a:solidFill>
                  <a:latin typeface="Roboto Mono"/>
                  <a:ea typeface="Roboto Mono"/>
                  <a:cs typeface="Roboto Mono"/>
                  <a:sym typeface="Roboto Mono"/>
                </a:rPr>
                <a:t>mujer</a:t>
              </a:r>
              <a:endParaRPr>
                <a:solidFill>
                  <a:srgbClr val="666666"/>
                </a:solidFill>
                <a:latin typeface="Roboto Mono"/>
                <a:ea typeface="Roboto Mono"/>
                <a:cs typeface="Roboto Mono"/>
                <a:sym typeface="Roboto Mono"/>
              </a:endParaRPr>
            </a:p>
          </p:txBody>
        </p:sp>
        <p:sp>
          <p:nvSpPr>
            <p:cNvPr id="589" name="Google Shape;589;p52"/>
            <p:cNvSpPr txBox="1"/>
            <p:nvPr/>
          </p:nvSpPr>
          <p:spPr>
            <a:xfrm>
              <a:off x="7464244" y="5045982"/>
              <a:ext cx="811200" cy="262800"/>
            </a:xfrm>
            <a:prstGeom prst="rect">
              <a:avLst/>
            </a:prstGeom>
            <a:noFill/>
            <a:ln>
              <a:noFill/>
            </a:ln>
          </p:spPr>
          <p:txBody>
            <a:bodyPr spcFirstLastPara="1" wrap="square" lIns="91425" tIns="45700" rIns="91425" bIns="45700" anchor="t" anchorCtr="0">
              <a:noAutofit/>
            </a:bodyPr>
            <a:lstStyle/>
            <a:p>
              <a:pPr>
                <a:buClr>
                  <a:srgbClr val="004F77"/>
                </a:buClr>
              </a:pPr>
              <a:r>
                <a:rPr lang="en-US" sz="1100">
                  <a:solidFill>
                    <a:srgbClr val="666666"/>
                  </a:solidFill>
                  <a:latin typeface="Roboto Mono"/>
                  <a:ea typeface="Roboto Mono"/>
                  <a:cs typeface="Roboto Mono"/>
                  <a:sym typeface="Roboto Mono"/>
                </a:rPr>
                <a:t>hombre</a:t>
              </a:r>
              <a:endParaRPr>
                <a:solidFill>
                  <a:srgbClr val="666666"/>
                </a:solidFill>
                <a:latin typeface="Roboto Mono"/>
                <a:ea typeface="Roboto Mono"/>
                <a:cs typeface="Roboto Mono"/>
                <a:sym typeface="Roboto Mono"/>
              </a:endParaRPr>
            </a:p>
          </p:txBody>
        </p:sp>
        <p:sp>
          <p:nvSpPr>
            <p:cNvPr id="590" name="Google Shape;590;p52"/>
            <p:cNvSpPr/>
            <p:nvPr/>
          </p:nvSpPr>
          <p:spPr>
            <a:xfrm>
              <a:off x="7312199" y="5115912"/>
              <a:ext cx="1353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91" name="Google Shape;591;p52"/>
            <p:cNvSpPr/>
            <p:nvPr/>
          </p:nvSpPr>
          <p:spPr>
            <a:xfrm>
              <a:off x="7259970" y="4065739"/>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92" name="Google Shape;592;p52"/>
            <p:cNvSpPr/>
            <p:nvPr/>
          </p:nvSpPr>
          <p:spPr>
            <a:xfrm>
              <a:off x="7939935" y="3571927"/>
              <a:ext cx="146700" cy="123000"/>
            </a:xfrm>
            <a:prstGeom prst="rect">
              <a:avLst/>
            </a:prstGeom>
            <a:noFill/>
            <a:ln w="1905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sp>
          <p:nvSpPr>
            <p:cNvPr id="593" name="Google Shape;593;p52"/>
            <p:cNvSpPr/>
            <p:nvPr/>
          </p:nvSpPr>
          <p:spPr>
            <a:xfrm>
              <a:off x="7063185" y="3828367"/>
              <a:ext cx="172200" cy="1395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100">
                <a:solidFill>
                  <a:srgbClr val="FFFFFF"/>
                </a:solidFill>
                <a:latin typeface="Arial"/>
                <a:ea typeface="Arial"/>
                <a:cs typeface="Arial"/>
                <a:sym typeface="Arial"/>
              </a:endParaRPr>
            </a:p>
          </p:txBody>
        </p:sp>
        <p:cxnSp>
          <p:nvCxnSpPr>
            <p:cNvPr id="594" name="Google Shape;594;p52"/>
            <p:cNvCxnSpPr/>
            <p:nvPr/>
          </p:nvCxnSpPr>
          <p:spPr>
            <a:xfrm>
              <a:off x="6338146" y="2939974"/>
              <a:ext cx="1636200" cy="1636200"/>
            </a:xfrm>
            <a:prstGeom prst="straightConnector1">
              <a:avLst/>
            </a:prstGeom>
            <a:noFill/>
            <a:ln w="19050" cap="flat" cmpd="sng">
              <a:solidFill>
                <a:srgbClr val="FF9900"/>
              </a:solidFill>
              <a:prstDash val="solid"/>
              <a:round/>
              <a:headEnd type="none" w="sm" len="sm"/>
              <a:tailEnd type="none" w="sm" len="sm"/>
            </a:ln>
          </p:spPr>
        </p:cxnSp>
        <p:sp>
          <p:nvSpPr>
            <p:cNvPr id="595" name="Google Shape;595;p52"/>
            <p:cNvSpPr txBox="1"/>
            <p:nvPr/>
          </p:nvSpPr>
          <p:spPr>
            <a:xfrm>
              <a:off x="6354778" y="2228762"/>
              <a:ext cx="1851600" cy="317400"/>
            </a:xfrm>
            <a:prstGeom prst="rect">
              <a:avLst/>
            </a:prstGeom>
            <a:noFill/>
            <a:ln>
              <a:noFill/>
            </a:ln>
          </p:spPr>
          <p:txBody>
            <a:bodyPr spcFirstLastPara="1" wrap="square" lIns="91425" tIns="91425" rIns="91425" bIns="91425" anchor="t" anchorCtr="0">
              <a:noAutofit/>
            </a:bodyPr>
            <a:lstStyle/>
            <a:p>
              <a:pPr algn="ctr">
                <a:buClr>
                  <a:srgbClr val="004F77"/>
                </a:buClr>
              </a:pPr>
              <a:r>
                <a:rPr lang="en-US" sz="1400">
                  <a:solidFill>
                    <a:srgbClr val="666666"/>
                  </a:solidFill>
                  <a:latin typeface="Arial Narrow"/>
                  <a:ea typeface="Arial Narrow"/>
                  <a:cs typeface="Arial Narrow"/>
                  <a:sym typeface="Arial Narrow"/>
                </a:rPr>
                <a:t>Frontera de decisión</a:t>
              </a:r>
              <a:endParaRPr>
                <a:solidFill>
                  <a:srgbClr val="666666"/>
                </a:solidFill>
              </a:endParaRPr>
            </a:p>
          </p:txBody>
        </p:sp>
        <p:sp>
          <p:nvSpPr>
            <p:cNvPr id="596" name="Google Shape;596;p52"/>
            <p:cNvSpPr/>
            <p:nvPr/>
          </p:nvSpPr>
          <p:spPr>
            <a:xfrm flipH="1">
              <a:off x="6440998" y="2500675"/>
              <a:ext cx="172200" cy="582000"/>
            </a:xfrm>
            <a:custGeom>
              <a:avLst/>
              <a:gdLst/>
              <a:ahLst/>
              <a:cxnLst/>
              <a:rect l="l" t="t" r="r" b="b"/>
              <a:pathLst>
                <a:path w="120000" h="120000" extrusionOk="0">
                  <a:moveTo>
                    <a:pt x="0" y="0"/>
                  </a:moveTo>
                  <a:cubicBezTo>
                    <a:pt x="19859" y="7689"/>
                    <a:pt x="116169" y="26154"/>
                    <a:pt x="119230" y="46156"/>
                  </a:cubicBezTo>
                  <a:cubicBezTo>
                    <a:pt x="122276" y="66154"/>
                    <a:pt x="35164" y="107691"/>
                    <a:pt x="18351" y="119999"/>
                  </a:cubicBezTo>
                </a:path>
              </a:pathLst>
            </a:cu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100">
                <a:solidFill>
                  <a:srgbClr val="000000"/>
                </a:solidFill>
                <a:latin typeface="Arial"/>
                <a:ea typeface="Arial"/>
                <a:cs typeface="Arial"/>
                <a:sym typeface="Arial"/>
              </a:endParaRPr>
            </a:p>
          </p:txBody>
        </p:sp>
      </p:grpSp>
      <p:cxnSp>
        <p:nvCxnSpPr>
          <p:cNvPr id="597" name="Google Shape;597;p52"/>
          <p:cNvCxnSpPr/>
          <p:nvPr/>
        </p:nvCxnSpPr>
        <p:spPr>
          <a:xfrm>
            <a:off x="3279586" y="2756821"/>
            <a:ext cx="0" cy="1954500"/>
          </a:xfrm>
          <a:prstGeom prst="straightConnector1">
            <a:avLst/>
          </a:prstGeom>
          <a:noFill/>
          <a:ln w="19050" cap="flat" cmpd="sng">
            <a:solidFill>
              <a:srgbClr val="999999"/>
            </a:solidFill>
            <a:prstDash val="solid"/>
            <a:round/>
            <a:headEnd type="triangle" w="lg" len="lg"/>
            <a:tailEnd type="none" w="sm" len="sm"/>
          </a:ln>
        </p:spPr>
      </p:cxnSp>
      <p:cxnSp>
        <p:nvCxnSpPr>
          <p:cNvPr id="598" name="Google Shape;598;p52"/>
          <p:cNvCxnSpPr/>
          <p:nvPr/>
        </p:nvCxnSpPr>
        <p:spPr>
          <a:xfrm>
            <a:off x="3275643" y="4715978"/>
            <a:ext cx="2355600" cy="4500"/>
          </a:xfrm>
          <a:prstGeom prst="straightConnector1">
            <a:avLst/>
          </a:prstGeom>
          <a:noFill/>
          <a:ln w="19050" cap="flat" cmpd="sng">
            <a:solidFill>
              <a:srgbClr val="999999"/>
            </a:solidFill>
            <a:prstDash val="solid"/>
            <a:round/>
            <a:headEnd type="none" w="sm" len="sm"/>
            <a:tailEnd type="triangle" w="lg" len="lg"/>
          </a:ln>
        </p:spPr>
      </p:cxnSp>
      <p:sp>
        <p:nvSpPr>
          <p:cNvPr id="599" name="Google Shape;599;p52"/>
          <p:cNvSpPr txBox="1"/>
          <p:nvPr/>
        </p:nvSpPr>
        <p:spPr>
          <a:xfrm>
            <a:off x="2797464" y="3773487"/>
            <a:ext cx="478200" cy="296100"/>
          </a:xfrm>
          <a:prstGeom prst="rect">
            <a:avLst/>
          </a:prstGeom>
          <a:noFill/>
          <a:ln>
            <a:noFill/>
          </a:ln>
        </p:spPr>
        <p:txBody>
          <a:bodyPr spcFirstLastPara="1" wrap="square" lIns="91425" tIns="91425" rIns="91425" bIns="91425" anchor="ctr" anchorCtr="0">
            <a:noAutofit/>
          </a:bodyPr>
          <a:lstStyle/>
          <a:p>
            <a:pPr algn="ctr">
              <a:buClr>
                <a:srgbClr val="666666"/>
              </a:buClr>
            </a:pPr>
            <a:r>
              <a:rPr lang="en-US" sz="1200">
                <a:solidFill>
                  <a:srgbClr val="666666"/>
                </a:solidFill>
                <a:latin typeface="Roboto Mono"/>
                <a:ea typeface="Roboto Mono"/>
                <a:cs typeface="Roboto Mono"/>
                <a:sym typeface="Roboto Mono"/>
              </a:rPr>
              <a:t>0.5</a:t>
            </a:r>
            <a:endParaRPr sz="1200">
              <a:latin typeface="Roboto Mono"/>
              <a:ea typeface="Roboto Mono"/>
              <a:cs typeface="Roboto Mono"/>
              <a:sym typeface="Roboto Mono"/>
            </a:endParaRPr>
          </a:p>
        </p:txBody>
      </p:sp>
      <p:cxnSp>
        <p:nvCxnSpPr>
          <p:cNvPr id="600" name="Google Shape;600;p52"/>
          <p:cNvCxnSpPr/>
          <p:nvPr/>
        </p:nvCxnSpPr>
        <p:spPr>
          <a:xfrm rot="10800000" flipH="1">
            <a:off x="3224516" y="3919391"/>
            <a:ext cx="113700" cy="2100"/>
          </a:xfrm>
          <a:prstGeom prst="straightConnector1">
            <a:avLst/>
          </a:prstGeom>
          <a:noFill/>
          <a:ln w="9525" cap="flat" cmpd="sng">
            <a:solidFill>
              <a:srgbClr val="666666"/>
            </a:solidFill>
            <a:prstDash val="solid"/>
            <a:round/>
            <a:headEnd type="none" w="sm" len="sm"/>
            <a:tailEnd type="none" w="sm" len="sm"/>
          </a:ln>
        </p:spPr>
      </p:cxnSp>
      <p:sp>
        <p:nvSpPr>
          <p:cNvPr id="601" name="Google Shape;601;p52"/>
          <p:cNvSpPr txBox="1"/>
          <p:nvPr/>
        </p:nvSpPr>
        <p:spPr>
          <a:xfrm>
            <a:off x="4214368" y="4729326"/>
            <a:ext cx="478200" cy="296100"/>
          </a:xfrm>
          <a:prstGeom prst="rect">
            <a:avLst/>
          </a:prstGeom>
          <a:noFill/>
          <a:ln>
            <a:noFill/>
          </a:ln>
        </p:spPr>
        <p:txBody>
          <a:bodyPr spcFirstLastPara="1" wrap="square" lIns="91425" tIns="91425" rIns="91425" bIns="91425" anchor="ctr" anchorCtr="0">
            <a:noAutofit/>
          </a:bodyPr>
          <a:lstStyle/>
          <a:p>
            <a:pPr algn="ctr">
              <a:buClr>
                <a:srgbClr val="666666"/>
              </a:buClr>
            </a:pPr>
            <a:r>
              <a:rPr lang="en-US" sz="1200">
                <a:solidFill>
                  <a:srgbClr val="666666"/>
                </a:solidFill>
                <a:latin typeface="Roboto Mono"/>
                <a:ea typeface="Roboto Mono"/>
                <a:cs typeface="Roboto Mono"/>
                <a:sym typeface="Roboto Mono"/>
              </a:rPr>
              <a:t>0</a:t>
            </a:r>
            <a:endParaRPr sz="1200">
              <a:latin typeface="Roboto Mono"/>
              <a:ea typeface="Roboto Mono"/>
              <a:cs typeface="Roboto Mono"/>
              <a:sym typeface="Roboto Mono"/>
            </a:endParaRPr>
          </a:p>
        </p:txBody>
      </p:sp>
      <p:cxnSp>
        <p:nvCxnSpPr>
          <p:cNvPr id="602" name="Google Shape;602;p52"/>
          <p:cNvCxnSpPr/>
          <p:nvPr/>
        </p:nvCxnSpPr>
        <p:spPr>
          <a:xfrm flipH="1">
            <a:off x="4453589" y="4636714"/>
            <a:ext cx="1800" cy="141000"/>
          </a:xfrm>
          <a:prstGeom prst="straightConnector1">
            <a:avLst/>
          </a:prstGeom>
          <a:noFill/>
          <a:ln w="9525" cap="flat" cmpd="sng">
            <a:solidFill>
              <a:srgbClr val="666666"/>
            </a:solidFill>
            <a:prstDash val="solid"/>
            <a:round/>
            <a:headEnd type="none" w="sm" len="sm"/>
            <a:tailEnd type="none" w="sm" len="sm"/>
          </a:ln>
        </p:spPr>
      </p:cxnSp>
      <p:sp>
        <p:nvSpPr>
          <p:cNvPr id="603" name="Google Shape;603;p52"/>
          <p:cNvSpPr txBox="1"/>
          <p:nvPr/>
        </p:nvSpPr>
        <p:spPr>
          <a:xfrm>
            <a:off x="2797491" y="3101884"/>
            <a:ext cx="478200" cy="296100"/>
          </a:xfrm>
          <a:prstGeom prst="rect">
            <a:avLst/>
          </a:prstGeom>
          <a:noFill/>
          <a:ln>
            <a:noFill/>
          </a:ln>
        </p:spPr>
        <p:txBody>
          <a:bodyPr spcFirstLastPara="1" wrap="square" lIns="91425" tIns="91425" rIns="91425" bIns="91425" anchor="ctr" anchorCtr="0">
            <a:noAutofit/>
          </a:bodyPr>
          <a:lstStyle/>
          <a:p>
            <a:pPr algn="ctr">
              <a:buClr>
                <a:srgbClr val="666666"/>
              </a:buClr>
            </a:pPr>
            <a:r>
              <a:rPr lang="en-US" sz="1200">
                <a:solidFill>
                  <a:srgbClr val="666666"/>
                </a:solidFill>
                <a:latin typeface="Roboto Mono"/>
                <a:ea typeface="Roboto Mono"/>
                <a:cs typeface="Roboto Mono"/>
                <a:sym typeface="Roboto Mono"/>
              </a:rPr>
              <a:t>1</a:t>
            </a:r>
            <a:endParaRPr sz="1200">
              <a:latin typeface="Roboto Mono"/>
              <a:ea typeface="Roboto Mono"/>
              <a:cs typeface="Roboto Mono"/>
              <a:sym typeface="Roboto Mono"/>
            </a:endParaRPr>
          </a:p>
        </p:txBody>
      </p:sp>
      <p:cxnSp>
        <p:nvCxnSpPr>
          <p:cNvPr id="604" name="Google Shape;604;p52"/>
          <p:cNvCxnSpPr/>
          <p:nvPr/>
        </p:nvCxnSpPr>
        <p:spPr>
          <a:xfrm rot="10800000" flipH="1">
            <a:off x="3224516" y="3239830"/>
            <a:ext cx="113700" cy="2100"/>
          </a:xfrm>
          <a:prstGeom prst="straightConnector1">
            <a:avLst/>
          </a:prstGeom>
          <a:noFill/>
          <a:ln w="9525" cap="flat" cmpd="sng">
            <a:solidFill>
              <a:srgbClr val="666666"/>
            </a:solidFill>
            <a:prstDash val="solid"/>
            <a:round/>
            <a:headEnd type="none" w="sm" len="sm"/>
            <a:tailEnd type="none" w="sm" len="sm"/>
          </a:ln>
        </p:spPr>
      </p:cxnSp>
      <p:sp>
        <p:nvSpPr>
          <p:cNvPr id="605" name="Google Shape;605;p52"/>
          <p:cNvSpPr txBox="1"/>
          <p:nvPr/>
        </p:nvSpPr>
        <p:spPr>
          <a:xfrm>
            <a:off x="2721024" y="2571325"/>
            <a:ext cx="597000" cy="430500"/>
          </a:xfrm>
          <a:prstGeom prst="rect">
            <a:avLst/>
          </a:prstGeom>
          <a:noFill/>
          <a:ln>
            <a:noFill/>
          </a:ln>
        </p:spPr>
        <p:txBody>
          <a:bodyPr spcFirstLastPara="1" wrap="square" lIns="91425" tIns="91425" rIns="91425" bIns="91425" anchor="t" anchorCtr="0">
            <a:noAutofit/>
          </a:bodyPr>
          <a:lstStyle/>
          <a:p>
            <a:pPr>
              <a:buClr>
                <a:srgbClr val="666666"/>
              </a:buClr>
            </a:pPr>
            <a:r>
              <a:rPr lang="en-US" sz="1200" i="1">
                <a:solidFill>
                  <a:srgbClr val="666666"/>
                </a:solidFill>
                <a:latin typeface="Roboto Mono"/>
                <a:ea typeface="Roboto Mono"/>
                <a:cs typeface="Roboto Mono"/>
                <a:sym typeface="Roboto Mono"/>
              </a:rPr>
              <a:t>p(x)</a:t>
            </a:r>
            <a:endParaRPr sz="1200">
              <a:latin typeface="Roboto Mono"/>
              <a:ea typeface="Roboto Mono"/>
              <a:cs typeface="Roboto Mono"/>
              <a:sym typeface="Roboto Mono"/>
            </a:endParaRPr>
          </a:p>
        </p:txBody>
      </p:sp>
      <p:sp>
        <p:nvSpPr>
          <p:cNvPr id="606" name="Google Shape;606;p52"/>
          <p:cNvSpPr txBox="1"/>
          <p:nvPr/>
        </p:nvSpPr>
        <p:spPr>
          <a:xfrm>
            <a:off x="4585467" y="4751844"/>
            <a:ext cx="1177800" cy="430500"/>
          </a:xfrm>
          <a:prstGeom prst="rect">
            <a:avLst/>
          </a:prstGeom>
          <a:blipFill rotWithShape="1">
            <a:blip r:embed="rId4">
              <a:alphaModFix/>
            </a:blip>
            <a:stretch>
              <a:fillRect l="-2589" t="-132822" r="-49219" b="-208522"/>
            </a:stretch>
          </a:blipFill>
          <a:ln>
            <a:noFill/>
          </a:ln>
        </p:spPr>
        <p:txBody>
          <a:bodyPr spcFirstLastPara="1" wrap="square" lIns="91425" tIns="45700" rIns="91425" bIns="45700" anchor="t" anchorCtr="0">
            <a:noAutofit/>
          </a:bodyPr>
          <a:lstStyle/>
          <a:p>
            <a:pPr>
              <a:buClr>
                <a:srgbClr val="000000"/>
              </a:buClr>
            </a:pPr>
            <a:r>
              <a:rPr lang="en-US" sz="1400">
                <a:solidFill>
                  <a:srgbClr val="000000"/>
                </a:solidFill>
                <a:latin typeface="Arial"/>
                <a:ea typeface="Arial"/>
                <a:cs typeface="Arial"/>
                <a:sym typeface="Arial"/>
              </a:rPr>
              <a:t> </a:t>
            </a:r>
            <a:endParaRPr/>
          </a:p>
        </p:txBody>
      </p:sp>
      <p:sp>
        <p:nvSpPr>
          <p:cNvPr id="607" name="Google Shape;607;p52"/>
          <p:cNvSpPr/>
          <p:nvPr/>
        </p:nvSpPr>
        <p:spPr>
          <a:xfrm>
            <a:off x="3284343" y="3225800"/>
            <a:ext cx="2260500" cy="1490100"/>
          </a:xfrm>
          <a:custGeom>
            <a:avLst/>
            <a:gdLst/>
            <a:ahLst/>
            <a:cxnLst/>
            <a:rect l="l" t="t" r="r" b="b"/>
            <a:pathLst>
              <a:path w="120000" h="120000" extrusionOk="0">
                <a:moveTo>
                  <a:pt x="0" y="120000"/>
                </a:moveTo>
                <a:cubicBezTo>
                  <a:pt x="29812" y="115909"/>
                  <a:pt x="57378" y="101590"/>
                  <a:pt x="61123" y="58636"/>
                </a:cubicBezTo>
                <a:cubicBezTo>
                  <a:pt x="66816" y="17272"/>
                  <a:pt x="68014" y="2499"/>
                  <a:pt x="120000" y="0"/>
                </a:cubicBezTo>
                <a:lnTo>
                  <a:pt x="120000" y="0"/>
                </a:lnTo>
              </a:path>
            </a:pathLst>
          </a:custGeom>
          <a:noFill/>
          <a:ln w="25400" cap="flat" cmpd="sng">
            <a:solidFill>
              <a:srgbClr val="006BA5"/>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pPr>
            <a:endParaRPr sz="1400">
              <a:solidFill>
                <a:srgbClr val="C00000"/>
              </a:solidFill>
              <a:latin typeface="Arial"/>
              <a:ea typeface="Arial"/>
              <a:cs typeface="Arial"/>
              <a:sym typeface="Arial"/>
            </a:endParaRPr>
          </a:p>
        </p:txBody>
      </p:sp>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728" y="2763123"/>
            <a:ext cx="9613653" cy="1039472"/>
          </a:xfrm>
        </p:spPr>
        <p:txBody>
          <a:bodyPr/>
          <a:lstStyle/>
          <a:p>
            <a:r>
              <a:rPr lang="en-US" b="1" dirty="0" smtClean="0">
                <a:solidFill>
                  <a:srgbClr val="09B5CD"/>
                </a:solidFill>
              </a:rPr>
              <a:t>K – Nearest Neighbors Algorithm</a:t>
            </a:r>
            <a:endParaRPr lang="en-US" b="1" dirty="0">
              <a:solidFill>
                <a:srgbClr val="09B5CD"/>
              </a:solidFill>
            </a:endParaRPr>
          </a:p>
        </p:txBody>
      </p:sp>
    </p:spTree>
    <p:extLst>
      <p:ext uri="{BB962C8B-B14F-4D97-AF65-F5344CB8AC3E}">
        <p14:creationId xmlns:p14="http://schemas.microsoft.com/office/powerpoint/2010/main" val="997276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a:t>
            </a:r>
            <a:endParaRPr lang="en-US" b="1" dirty="0">
              <a:solidFill>
                <a:srgbClr val="09B5CD"/>
              </a:solidFill>
            </a:endParaRPr>
          </a:p>
        </p:txBody>
      </p:sp>
      <p:sp>
        <p:nvSpPr>
          <p:cNvPr id="5" name="TextBox 4"/>
          <p:cNvSpPr txBox="1"/>
          <p:nvPr/>
        </p:nvSpPr>
        <p:spPr>
          <a:xfrm>
            <a:off x="1161548" y="1431928"/>
            <a:ext cx="10033258" cy="369332"/>
          </a:xfrm>
          <a:prstGeom prst="rect">
            <a:avLst/>
          </a:prstGeom>
          <a:noFill/>
        </p:spPr>
        <p:txBody>
          <a:bodyPr wrap="square" rtlCol="0">
            <a:spAutoFit/>
          </a:bodyPr>
          <a:lstStyle/>
          <a:p>
            <a:pPr algn="ctr"/>
            <a:r>
              <a:rPr lang="en-US" b="1" dirty="0" smtClean="0"/>
              <a:t>“</a:t>
            </a:r>
            <a:r>
              <a:rPr lang="en-US" dirty="0" smtClean="0"/>
              <a:t>KNN: </a:t>
            </a:r>
            <a:r>
              <a:rPr lang="en-US" dirty="0" err="1" smtClean="0"/>
              <a:t>es</a:t>
            </a:r>
            <a:r>
              <a:rPr lang="en-US" dirty="0" smtClean="0"/>
              <a:t> </a:t>
            </a:r>
            <a:r>
              <a:rPr lang="en-US" dirty="0" err="1" smtClean="0"/>
              <a:t>uno</a:t>
            </a:r>
            <a:r>
              <a:rPr lang="en-US" dirty="0" smtClean="0"/>
              <a:t> de los </a:t>
            </a:r>
            <a:r>
              <a:rPr lang="en-US" dirty="0" err="1" smtClean="0"/>
              <a:t>algoritmos</a:t>
            </a:r>
            <a:r>
              <a:rPr lang="en-US" dirty="0" smtClean="0"/>
              <a:t> de </a:t>
            </a:r>
            <a:r>
              <a:rPr lang="en-US" dirty="0" err="1" smtClean="0"/>
              <a:t>clasificación</a:t>
            </a:r>
            <a:r>
              <a:rPr lang="en-US" dirty="0" smtClean="0"/>
              <a:t> </a:t>
            </a:r>
            <a:r>
              <a:rPr lang="en-US" dirty="0" err="1" smtClean="0"/>
              <a:t>más</a:t>
            </a:r>
            <a:r>
              <a:rPr lang="en-US" dirty="0" smtClean="0"/>
              <a:t> simples y </a:t>
            </a:r>
            <a:r>
              <a:rPr lang="en-US" dirty="0" err="1" smtClean="0"/>
              <a:t>también</a:t>
            </a:r>
            <a:r>
              <a:rPr lang="en-US" dirty="0" smtClean="0"/>
              <a:t> </a:t>
            </a:r>
            <a:r>
              <a:rPr lang="en-US" dirty="0" err="1" smtClean="0"/>
              <a:t>uno</a:t>
            </a:r>
            <a:r>
              <a:rPr lang="en-US" dirty="0" smtClean="0"/>
              <a:t> de los </a:t>
            </a:r>
            <a:r>
              <a:rPr lang="en-US" dirty="0" err="1" smtClean="0"/>
              <a:t>más</a:t>
            </a:r>
            <a:r>
              <a:rPr lang="en-US" dirty="0" smtClean="0"/>
              <a:t> </a:t>
            </a:r>
            <a:r>
              <a:rPr lang="en-US" dirty="0" err="1" smtClean="0"/>
              <a:t>usados</a:t>
            </a:r>
            <a:r>
              <a:rPr lang="en-US" dirty="0" smtClean="0"/>
              <a:t> ”</a:t>
            </a:r>
            <a:endParaRPr lang="en-US" dirty="0"/>
          </a:p>
        </p:txBody>
      </p:sp>
      <p:sp>
        <p:nvSpPr>
          <p:cNvPr id="6" name="TextBox 5"/>
          <p:cNvSpPr txBox="1"/>
          <p:nvPr/>
        </p:nvSpPr>
        <p:spPr>
          <a:xfrm>
            <a:off x="997425" y="3061436"/>
            <a:ext cx="9148898" cy="1200329"/>
          </a:xfrm>
          <a:prstGeom prst="rect">
            <a:avLst/>
          </a:prstGeom>
          <a:noFill/>
        </p:spPr>
        <p:txBody>
          <a:bodyPr wrap="square" rtlCol="0">
            <a:spAutoFit/>
          </a:bodyPr>
          <a:lstStyle/>
          <a:p>
            <a:pPr marL="285750" indent="-285750">
              <a:buFont typeface="Arial" charset="0"/>
              <a:buChar char="•"/>
            </a:pPr>
            <a:r>
              <a:rPr lang="en-US" dirty="0" smtClean="0"/>
              <a:t>Non – parametric: </a:t>
            </a:r>
            <a:r>
              <a:rPr lang="en-US" dirty="0" err="1" smtClean="0"/>
              <a:t>Significa</a:t>
            </a:r>
            <a:r>
              <a:rPr lang="en-US" dirty="0" smtClean="0"/>
              <a:t> </a:t>
            </a:r>
            <a:r>
              <a:rPr lang="en-US" dirty="0" err="1" smtClean="0"/>
              <a:t>que</a:t>
            </a:r>
            <a:r>
              <a:rPr lang="en-US" dirty="0" smtClean="0"/>
              <a:t> no </a:t>
            </a:r>
            <a:r>
              <a:rPr lang="en-US" dirty="0" err="1" smtClean="0"/>
              <a:t>hace</a:t>
            </a:r>
            <a:r>
              <a:rPr lang="en-US" dirty="0" smtClean="0"/>
              <a:t> </a:t>
            </a:r>
            <a:r>
              <a:rPr lang="en-US" dirty="0" err="1" smtClean="0"/>
              <a:t>ninguna</a:t>
            </a:r>
            <a:r>
              <a:rPr lang="en-US" dirty="0" smtClean="0"/>
              <a:t> </a:t>
            </a:r>
            <a:r>
              <a:rPr lang="en-US" dirty="0" err="1" smtClean="0"/>
              <a:t>suposición</a:t>
            </a:r>
            <a:r>
              <a:rPr lang="en-US" dirty="0" smtClean="0"/>
              <a:t> </a:t>
            </a:r>
            <a:r>
              <a:rPr lang="en-US" dirty="0" err="1" smtClean="0"/>
              <a:t>sobre</a:t>
            </a:r>
            <a:r>
              <a:rPr lang="en-US" dirty="0" smtClean="0"/>
              <a:t> la </a:t>
            </a:r>
            <a:r>
              <a:rPr lang="en-US" dirty="0" err="1" smtClean="0"/>
              <a:t>distribución</a:t>
            </a:r>
            <a:r>
              <a:rPr lang="en-US" dirty="0" smtClean="0"/>
              <a:t> de los </a:t>
            </a:r>
            <a:r>
              <a:rPr lang="en-US" dirty="0" err="1" smtClean="0"/>
              <a:t>datos</a:t>
            </a:r>
            <a:r>
              <a:rPr lang="en-US" dirty="0" smtClean="0"/>
              <a:t>.</a:t>
            </a:r>
          </a:p>
          <a:p>
            <a:pPr marL="285750" indent="-285750">
              <a:buFont typeface="Arial" charset="0"/>
              <a:buChar char="•"/>
            </a:pPr>
            <a:endParaRPr lang="en-US" b="1" dirty="0" smtClean="0"/>
          </a:p>
          <a:p>
            <a:pPr marL="285750" indent="-285750">
              <a:buFont typeface="Arial" charset="0"/>
              <a:buChar char="•"/>
            </a:pPr>
            <a:r>
              <a:rPr lang="en-US" dirty="0" smtClean="0"/>
              <a:t>Lazy learning: No </a:t>
            </a:r>
            <a:r>
              <a:rPr lang="en-US" dirty="0" err="1" smtClean="0"/>
              <a:t>utiliza</a:t>
            </a:r>
            <a:r>
              <a:rPr lang="en-US" dirty="0" smtClean="0"/>
              <a:t> la data de </a:t>
            </a:r>
            <a:r>
              <a:rPr lang="en-US" dirty="0" err="1" smtClean="0"/>
              <a:t>entrenamiento</a:t>
            </a:r>
            <a:r>
              <a:rPr lang="en-US" dirty="0" smtClean="0"/>
              <a:t> para </a:t>
            </a:r>
            <a:r>
              <a:rPr lang="en-US" dirty="0" err="1" smtClean="0"/>
              <a:t>hacer</a:t>
            </a:r>
            <a:r>
              <a:rPr lang="en-US" dirty="0" smtClean="0"/>
              <a:t> </a:t>
            </a:r>
            <a:r>
              <a:rPr lang="en-US" dirty="0" err="1" smtClean="0"/>
              <a:t>alguna</a:t>
            </a:r>
            <a:r>
              <a:rPr lang="en-US" dirty="0" smtClean="0"/>
              <a:t> </a:t>
            </a:r>
            <a:r>
              <a:rPr lang="en-US" dirty="0" err="1" smtClean="0"/>
              <a:t>suposición</a:t>
            </a:r>
            <a:r>
              <a:rPr lang="en-US" dirty="0" smtClean="0"/>
              <a:t>.</a:t>
            </a:r>
            <a:endParaRPr lang="en-US" dirty="0"/>
          </a:p>
        </p:txBody>
      </p:sp>
      <p:sp>
        <p:nvSpPr>
          <p:cNvPr id="7" name="TextBox 6"/>
          <p:cNvSpPr txBox="1"/>
          <p:nvPr/>
        </p:nvSpPr>
        <p:spPr>
          <a:xfrm>
            <a:off x="1161548" y="2322772"/>
            <a:ext cx="2125385" cy="369332"/>
          </a:xfrm>
          <a:prstGeom prst="rect">
            <a:avLst/>
          </a:prstGeom>
          <a:noFill/>
        </p:spPr>
        <p:txBody>
          <a:bodyPr wrap="square" rtlCol="0">
            <a:spAutoFit/>
          </a:bodyPr>
          <a:lstStyle/>
          <a:p>
            <a:r>
              <a:rPr lang="en-US" b="1" dirty="0" err="1" smtClean="0"/>
              <a:t>Características</a:t>
            </a:r>
            <a:endParaRPr lang="en-US" dirty="0"/>
          </a:p>
        </p:txBody>
      </p:sp>
      <p:sp>
        <p:nvSpPr>
          <p:cNvPr id="8" name="TextBox 7"/>
          <p:cNvSpPr txBox="1"/>
          <p:nvPr/>
        </p:nvSpPr>
        <p:spPr>
          <a:xfrm>
            <a:off x="1161548" y="4784934"/>
            <a:ext cx="2125385" cy="369332"/>
          </a:xfrm>
          <a:prstGeom prst="rect">
            <a:avLst/>
          </a:prstGeom>
          <a:noFill/>
        </p:spPr>
        <p:txBody>
          <a:bodyPr wrap="square" rtlCol="0">
            <a:spAutoFit/>
          </a:bodyPr>
          <a:lstStyle/>
          <a:p>
            <a:r>
              <a:rPr lang="en-US" b="1" smtClean="0"/>
              <a:t>Recomendación</a:t>
            </a:r>
            <a:endParaRPr lang="en-US" dirty="0"/>
          </a:p>
        </p:txBody>
      </p:sp>
      <p:sp>
        <p:nvSpPr>
          <p:cNvPr id="9" name="TextBox 8"/>
          <p:cNvSpPr txBox="1"/>
          <p:nvPr/>
        </p:nvSpPr>
        <p:spPr>
          <a:xfrm>
            <a:off x="1161548" y="5521941"/>
            <a:ext cx="10033258" cy="646331"/>
          </a:xfrm>
          <a:prstGeom prst="rect">
            <a:avLst/>
          </a:prstGeom>
          <a:noFill/>
        </p:spPr>
        <p:txBody>
          <a:bodyPr wrap="square" rtlCol="0">
            <a:spAutoFit/>
          </a:bodyPr>
          <a:lstStyle/>
          <a:p>
            <a:r>
              <a:rPr lang="en-US" dirty="0" smtClean="0"/>
              <a:t>KNN </a:t>
            </a:r>
            <a:r>
              <a:rPr lang="en-US" dirty="0" err="1" smtClean="0"/>
              <a:t>puede</a:t>
            </a:r>
            <a:r>
              <a:rPr lang="en-US" dirty="0" smtClean="0"/>
              <a:t> y </a:t>
            </a:r>
            <a:r>
              <a:rPr lang="en-US" dirty="0" err="1" smtClean="0"/>
              <a:t>debe</a:t>
            </a:r>
            <a:r>
              <a:rPr lang="en-US" dirty="0" smtClean="0"/>
              <a:t> </a:t>
            </a:r>
            <a:r>
              <a:rPr lang="en-US" dirty="0" err="1" smtClean="0"/>
              <a:t>ser</a:t>
            </a:r>
            <a:r>
              <a:rPr lang="en-US" dirty="0" smtClean="0"/>
              <a:t> </a:t>
            </a:r>
            <a:r>
              <a:rPr lang="en-US" dirty="0" err="1" smtClean="0"/>
              <a:t>una</a:t>
            </a:r>
            <a:r>
              <a:rPr lang="en-US" dirty="0" smtClean="0"/>
              <a:t> de </a:t>
            </a:r>
            <a:r>
              <a:rPr lang="en-US" dirty="0" err="1" smtClean="0"/>
              <a:t>las</a:t>
            </a:r>
            <a:r>
              <a:rPr lang="en-US" dirty="0" smtClean="0"/>
              <a:t> </a:t>
            </a:r>
            <a:r>
              <a:rPr lang="en-US" dirty="0" err="1" smtClean="0"/>
              <a:t>primeras</a:t>
            </a:r>
            <a:r>
              <a:rPr lang="en-US" dirty="0" smtClean="0"/>
              <a:t> </a:t>
            </a:r>
            <a:r>
              <a:rPr lang="en-US" dirty="0" err="1" smtClean="0"/>
              <a:t>opciones</a:t>
            </a:r>
            <a:r>
              <a:rPr lang="en-US" dirty="0" smtClean="0"/>
              <a:t> a </a:t>
            </a:r>
            <a:r>
              <a:rPr lang="en-US" dirty="0" err="1" smtClean="0"/>
              <a:t>usar</a:t>
            </a:r>
            <a:r>
              <a:rPr lang="en-US" dirty="0" smtClean="0"/>
              <a:t> </a:t>
            </a:r>
            <a:r>
              <a:rPr lang="en-US" dirty="0" err="1" smtClean="0"/>
              <a:t>cuando</a:t>
            </a:r>
            <a:r>
              <a:rPr lang="en-US" dirty="0" smtClean="0"/>
              <a:t> se </a:t>
            </a:r>
            <a:r>
              <a:rPr lang="en-US" dirty="0" err="1" smtClean="0"/>
              <a:t>conoce</a:t>
            </a:r>
            <a:r>
              <a:rPr lang="en-US" dirty="0" smtClean="0"/>
              <a:t> </a:t>
            </a:r>
            <a:r>
              <a:rPr lang="en-US" dirty="0" err="1" smtClean="0"/>
              <a:t>poco</a:t>
            </a:r>
            <a:r>
              <a:rPr lang="en-US" dirty="0" smtClean="0"/>
              <a:t> o nada de la </a:t>
            </a:r>
            <a:r>
              <a:rPr lang="en-US" dirty="0" err="1" smtClean="0"/>
              <a:t>distribución</a:t>
            </a:r>
            <a:r>
              <a:rPr lang="en-US" dirty="0" smtClean="0"/>
              <a:t> de los </a:t>
            </a:r>
            <a:r>
              <a:rPr lang="en-US" dirty="0" err="1" smtClean="0"/>
              <a:t>datos</a:t>
            </a:r>
            <a:r>
              <a:rPr lang="en-US" dirty="0" smtClean="0"/>
              <a:t>. </a:t>
            </a:r>
            <a:endParaRPr lang="en-US" dirty="0"/>
          </a:p>
        </p:txBody>
      </p:sp>
    </p:spTree>
    <p:extLst>
      <p:ext uri="{BB962C8B-B14F-4D97-AF65-F5344CB8AC3E}">
        <p14:creationId xmlns:p14="http://schemas.microsoft.com/office/powerpoint/2010/main" val="1868423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Regresión Lineal Múltiple</a:t>
            </a:r>
            <a:endParaRPr/>
          </a:p>
        </p:txBody>
      </p:sp>
      <p:sp>
        <p:nvSpPr>
          <p:cNvPr id="252" name="Google Shape;252;p27"/>
          <p:cNvSpPr txBox="1"/>
          <p:nvPr/>
        </p:nvSpPr>
        <p:spPr>
          <a:xfrm>
            <a:off x="2265900" y="1531399"/>
            <a:ext cx="7660200" cy="1976100"/>
          </a:xfrm>
          <a:prstGeom prst="rect">
            <a:avLst/>
          </a:prstGeom>
          <a:noFill/>
          <a:ln>
            <a:noFill/>
          </a:ln>
        </p:spPr>
        <p:txBody>
          <a:bodyPr spcFirstLastPara="1" wrap="square" lIns="91425" tIns="45700" rIns="91425" bIns="45700" anchor="t" anchorCtr="0">
            <a:noAutofit/>
          </a:bodyPr>
          <a:lstStyle/>
          <a:p>
            <a:r>
              <a:rPr lang="en-US" sz="2000" b="1">
                <a:solidFill>
                  <a:schemeClr val="accent2"/>
                </a:solidFill>
              </a:rPr>
              <a:t>Regresión Lineal múltiple</a:t>
            </a:r>
            <a:r>
              <a:rPr lang="en-US" sz="2000">
                <a:solidFill>
                  <a:srgbClr val="666666"/>
                </a:solidFill>
              </a:rPr>
              <a:t>, es cuando la variable de salida Y tiene una relación lineal con </a:t>
            </a:r>
            <a:r>
              <a:rPr lang="en-US" sz="2000" b="1">
                <a:solidFill>
                  <a:srgbClr val="666666"/>
                </a:solidFill>
              </a:rPr>
              <a:t>más de un predictor</a:t>
            </a:r>
            <a:r>
              <a:rPr lang="en-US" sz="2000">
                <a:solidFill>
                  <a:srgbClr val="666666"/>
                </a:solidFill>
              </a:rPr>
              <a:t>, en general con </a:t>
            </a:r>
            <a:r>
              <a:rPr lang="en-US" sz="2000" b="1">
                <a:solidFill>
                  <a:schemeClr val="accent2"/>
                </a:solidFill>
              </a:rPr>
              <a:t>p</a:t>
            </a:r>
            <a:r>
              <a:rPr lang="en-US" sz="2000">
                <a:solidFill>
                  <a:srgbClr val="666666"/>
                </a:solidFill>
              </a:rPr>
              <a:t> predictores.</a:t>
            </a:r>
            <a:endParaRPr sz="2000">
              <a:solidFill>
                <a:srgbClr val="666666"/>
              </a:solidFill>
            </a:endParaRPr>
          </a:p>
          <a:p>
            <a:endParaRPr sz="2000">
              <a:solidFill>
                <a:srgbClr val="666666"/>
              </a:solidFill>
            </a:endParaRPr>
          </a:p>
          <a:p>
            <a:r>
              <a:rPr lang="en-US" sz="2000">
                <a:solidFill>
                  <a:srgbClr val="666666"/>
                </a:solidFill>
              </a:rPr>
              <a:t>Se puede demostrar que la </a:t>
            </a:r>
            <a:r>
              <a:rPr lang="en-US" sz="2000" b="1">
                <a:solidFill>
                  <a:schemeClr val="accent2"/>
                </a:solidFill>
              </a:rPr>
              <a:t>ecuación 1.1</a:t>
            </a:r>
            <a:r>
              <a:rPr lang="en-US" sz="2000">
                <a:solidFill>
                  <a:srgbClr val="666666"/>
                </a:solidFill>
              </a:rPr>
              <a:t> se puede extender al caso múltiple, dando como resultado la siguiente ecuación:</a:t>
            </a:r>
            <a:endParaRPr sz="2000">
              <a:solidFill>
                <a:srgbClr val="666666"/>
              </a:solidFill>
            </a:endParaRPr>
          </a:p>
          <a:p>
            <a:endParaRPr sz="2000">
              <a:solidFill>
                <a:srgbClr val="666666"/>
              </a:solidFill>
            </a:endParaRPr>
          </a:p>
        </p:txBody>
      </p:sp>
      <p:pic>
        <p:nvPicPr>
          <p:cNvPr id="253" name="Google Shape;253;p27"/>
          <p:cNvPicPr preferRelativeResize="0"/>
          <p:nvPr/>
        </p:nvPicPr>
        <p:blipFill>
          <a:blip r:embed="rId3">
            <a:alphaModFix/>
          </a:blip>
          <a:stretch>
            <a:fillRect/>
          </a:stretch>
        </p:blipFill>
        <p:spPr>
          <a:xfrm>
            <a:off x="3268762" y="4406725"/>
            <a:ext cx="5654476" cy="403350"/>
          </a:xfrm>
          <a:prstGeom prst="rect">
            <a:avLst/>
          </a:prstGeom>
          <a:noFill/>
          <a:ln>
            <a:noFill/>
          </a:ln>
        </p:spPr>
      </p:pic>
      <p:sp>
        <p:nvSpPr>
          <p:cNvPr id="254" name="Google Shape;254;p27"/>
          <p:cNvSpPr txBox="1"/>
          <p:nvPr/>
        </p:nvSpPr>
        <p:spPr>
          <a:xfrm>
            <a:off x="8994750" y="4402803"/>
            <a:ext cx="1517700" cy="466800"/>
          </a:xfrm>
          <a:prstGeom prst="rect">
            <a:avLst/>
          </a:prstGeom>
          <a:noFill/>
          <a:ln>
            <a:noFill/>
          </a:ln>
        </p:spPr>
        <p:txBody>
          <a:bodyPr spcFirstLastPara="1" wrap="square" lIns="91425" tIns="45700" rIns="91425" bIns="45700" anchor="t" anchorCtr="0">
            <a:noAutofit/>
          </a:bodyPr>
          <a:lstStyle/>
          <a:p>
            <a:r>
              <a:rPr lang="en-US" sz="2000" b="1">
                <a:solidFill>
                  <a:schemeClr val="accent2"/>
                </a:solidFill>
              </a:rPr>
              <a:t>(1.2)</a:t>
            </a:r>
            <a:endParaRPr sz="2000" b="1">
              <a:solidFill>
                <a:schemeClr val="accent2"/>
              </a:solidFill>
            </a:endParaRPr>
          </a:p>
        </p:txBody>
      </p:sp>
    </p:spTree>
    <p:extLst>
      <p:ext uri="{BB962C8B-B14F-4D97-AF65-F5344CB8AC3E}">
        <p14:creationId xmlns:p14="http://schemas.microsoft.com/office/powerpoint/2010/main" val="204102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a:t>
            </a:r>
            <a:endParaRPr lang="en-US" b="1" dirty="0">
              <a:solidFill>
                <a:srgbClr val="09B5CD"/>
              </a:solidFill>
            </a:endParaRPr>
          </a:p>
        </p:txBody>
      </p:sp>
      <p:pic>
        <p:nvPicPr>
          <p:cNvPr id="3" name="Picture 2"/>
          <p:cNvPicPr>
            <a:picLocks noChangeAspect="1"/>
          </p:cNvPicPr>
          <p:nvPr/>
        </p:nvPicPr>
        <p:blipFill>
          <a:blip r:embed="rId2"/>
          <a:stretch>
            <a:fillRect/>
          </a:stretch>
        </p:blipFill>
        <p:spPr>
          <a:xfrm>
            <a:off x="2175708" y="1431928"/>
            <a:ext cx="7777186" cy="4846159"/>
          </a:xfrm>
          <a:prstGeom prst="rect">
            <a:avLst/>
          </a:prstGeom>
        </p:spPr>
      </p:pic>
    </p:spTree>
    <p:extLst>
      <p:ext uri="{BB962C8B-B14F-4D97-AF65-F5344CB8AC3E}">
        <p14:creationId xmlns:p14="http://schemas.microsoft.com/office/powerpoint/2010/main" val="5924562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a:t>
            </a:r>
            <a:endParaRPr lang="en-US" b="1" dirty="0">
              <a:solidFill>
                <a:srgbClr val="09B5CD"/>
              </a:solidFill>
            </a:endParaRPr>
          </a:p>
        </p:txBody>
      </p:sp>
      <p:pic>
        <p:nvPicPr>
          <p:cNvPr id="4" name="Picture 3"/>
          <p:cNvPicPr>
            <a:picLocks noChangeAspect="1"/>
          </p:cNvPicPr>
          <p:nvPr/>
        </p:nvPicPr>
        <p:blipFill>
          <a:blip r:embed="rId2"/>
          <a:stretch>
            <a:fillRect/>
          </a:stretch>
        </p:blipFill>
        <p:spPr>
          <a:xfrm>
            <a:off x="2355637" y="2154115"/>
            <a:ext cx="6489700" cy="3774010"/>
          </a:xfrm>
          <a:prstGeom prst="rect">
            <a:avLst/>
          </a:prstGeom>
        </p:spPr>
      </p:pic>
      <p:sp>
        <p:nvSpPr>
          <p:cNvPr id="5" name="TextBox 4"/>
          <p:cNvSpPr txBox="1"/>
          <p:nvPr/>
        </p:nvSpPr>
        <p:spPr>
          <a:xfrm>
            <a:off x="1161548" y="1431928"/>
            <a:ext cx="10033258" cy="369332"/>
          </a:xfrm>
          <a:prstGeom prst="rect">
            <a:avLst/>
          </a:prstGeom>
          <a:noFill/>
        </p:spPr>
        <p:txBody>
          <a:bodyPr wrap="square" rtlCol="0">
            <a:spAutoFit/>
          </a:bodyPr>
          <a:lstStyle/>
          <a:p>
            <a:pPr algn="ctr"/>
            <a:r>
              <a:rPr lang="en-US" b="1" dirty="0" smtClean="0"/>
              <a:t>“</a:t>
            </a:r>
            <a:r>
              <a:rPr lang="en-US" dirty="0" smtClean="0"/>
              <a:t>KNN </a:t>
            </a:r>
            <a:r>
              <a:rPr lang="en-US" dirty="0" err="1" smtClean="0"/>
              <a:t>es</a:t>
            </a:r>
            <a:r>
              <a:rPr lang="en-US" dirty="0" smtClean="0"/>
              <a:t> </a:t>
            </a:r>
            <a:r>
              <a:rPr lang="en-US" dirty="0" err="1" smtClean="0"/>
              <a:t>basado</a:t>
            </a:r>
            <a:r>
              <a:rPr lang="en-US" dirty="0" smtClean="0"/>
              <a:t> en </a:t>
            </a:r>
            <a:r>
              <a:rPr lang="en-US" dirty="0" err="1" smtClean="0"/>
              <a:t>calcular</a:t>
            </a:r>
            <a:r>
              <a:rPr lang="en-US" dirty="0" smtClean="0"/>
              <a:t> la </a:t>
            </a:r>
            <a:r>
              <a:rPr lang="en-US" dirty="0" err="1" smtClean="0"/>
              <a:t>similitud</a:t>
            </a:r>
            <a:r>
              <a:rPr lang="en-US" dirty="0" smtClean="0"/>
              <a:t> entre los </a:t>
            </a:r>
            <a:r>
              <a:rPr lang="en-US" dirty="0" err="1" smtClean="0"/>
              <a:t>elementos</a:t>
            </a:r>
            <a:r>
              <a:rPr lang="en-US" dirty="0" smtClean="0"/>
              <a:t>”</a:t>
            </a:r>
            <a:endParaRPr lang="en-US" dirty="0"/>
          </a:p>
        </p:txBody>
      </p:sp>
    </p:spTree>
    <p:extLst>
      <p:ext uri="{BB962C8B-B14F-4D97-AF65-F5344CB8AC3E}">
        <p14:creationId xmlns:p14="http://schemas.microsoft.com/office/powerpoint/2010/main" val="1176225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a:t>
            </a:r>
            <a:endParaRPr lang="en-US" b="1" dirty="0">
              <a:solidFill>
                <a:srgbClr val="09B5CD"/>
              </a:solidFill>
            </a:endParaRPr>
          </a:p>
        </p:txBody>
      </p:sp>
      <p:sp>
        <p:nvSpPr>
          <p:cNvPr id="6" name="TextBox 5"/>
          <p:cNvSpPr txBox="1"/>
          <p:nvPr/>
        </p:nvSpPr>
        <p:spPr>
          <a:xfrm>
            <a:off x="1442902" y="2322772"/>
            <a:ext cx="2125385" cy="369332"/>
          </a:xfrm>
          <a:prstGeom prst="rect">
            <a:avLst/>
          </a:prstGeom>
          <a:noFill/>
        </p:spPr>
        <p:txBody>
          <a:bodyPr wrap="square" rtlCol="0">
            <a:spAutoFit/>
          </a:bodyPr>
          <a:lstStyle/>
          <a:p>
            <a:r>
              <a:rPr lang="en-US" b="1" dirty="0" err="1" smtClean="0"/>
              <a:t>Clasificación</a:t>
            </a:r>
            <a:endParaRPr lang="en-US" dirty="0"/>
          </a:p>
        </p:txBody>
      </p:sp>
      <p:sp>
        <p:nvSpPr>
          <p:cNvPr id="7" name="TextBox 6"/>
          <p:cNvSpPr txBox="1"/>
          <p:nvPr/>
        </p:nvSpPr>
        <p:spPr>
          <a:xfrm>
            <a:off x="7380640" y="2322772"/>
            <a:ext cx="2125385" cy="369332"/>
          </a:xfrm>
          <a:prstGeom prst="rect">
            <a:avLst/>
          </a:prstGeom>
          <a:noFill/>
        </p:spPr>
        <p:txBody>
          <a:bodyPr wrap="square" rtlCol="0">
            <a:spAutoFit/>
          </a:bodyPr>
          <a:lstStyle/>
          <a:p>
            <a:r>
              <a:rPr lang="en-US" b="1" dirty="0" err="1" smtClean="0"/>
              <a:t>Regresión</a:t>
            </a:r>
            <a:endParaRPr lang="en-US" dirty="0"/>
          </a:p>
        </p:txBody>
      </p:sp>
      <p:cxnSp>
        <p:nvCxnSpPr>
          <p:cNvPr id="8" name="Straight Connector 7"/>
          <p:cNvCxnSpPr/>
          <p:nvPr/>
        </p:nvCxnSpPr>
        <p:spPr>
          <a:xfrm>
            <a:off x="5861611" y="2054867"/>
            <a:ext cx="3015" cy="4044461"/>
          </a:xfrm>
          <a:prstGeom prst="line">
            <a:avLst/>
          </a:prstGeom>
          <a:ln w="8255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46474" y="3582948"/>
            <a:ext cx="4127468" cy="1200329"/>
          </a:xfrm>
          <a:prstGeom prst="rect">
            <a:avLst/>
          </a:prstGeom>
          <a:noFill/>
        </p:spPr>
        <p:txBody>
          <a:bodyPr wrap="square" rtlCol="0">
            <a:spAutoFit/>
          </a:bodyPr>
          <a:lstStyle/>
          <a:p>
            <a:pPr algn="just"/>
            <a:r>
              <a:rPr lang="en-US" dirty="0" smtClean="0"/>
              <a:t>Al </a:t>
            </a:r>
            <a:r>
              <a:rPr lang="en-US" dirty="0" err="1" smtClean="0"/>
              <a:t>tratarse</a:t>
            </a:r>
            <a:r>
              <a:rPr lang="en-US" dirty="0" smtClean="0"/>
              <a:t> de un </a:t>
            </a:r>
            <a:r>
              <a:rPr lang="en-US" dirty="0" err="1" smtClean="0"/>
              <a:t>problema</a:t>
            </a:r>
            <a:r>
              <a:rPr lang="en-US" dirty="0" smtClean="0"/>
              <a:t> de </a:t>
            </a:r>
            <a:r>
              <a:rPr lang="en-US" dirty="0" err="1" smtClean="0"/>
              <a:t>clasificación</a:t>
            </a:r>
            <a:r>
              <a:rPr lang="en-US" dirty="0" smtClean="0"/>
              <a:t>. El </a:t>
            </a:r>
            <a:r>
              <a:rPr lang="en-US" dirty="0" err="1" smtClean="0"/>
              <a:t>elemento</a:t>
            </a:r>
            <a:r>
              <a:rPr lang="en-US" dirty="0" smtClean="0"/>
              <a:t> </a:t>
            </a:r>
            <a:r>
              <a:rPr lang="en-US" dirty="0" err="1" smtClean="0"/>
              <a:t>es</a:t>
            </a:r>
            <a:r>
              <a:rPr lang="en-US" dirty="0" smtClean="0"/>
              <a:t> </a:t>
            </a:r>
            <a:r>
              <a:rPr lang="en-US" dirty="0" err="1" smtClean="0"/>
              <a:t>clasificado</a:t>
            </a:r>
            <a:r>
              <a:rPr lang="en-US" dirty="0" smtClean="0"/>
              <a:t> en base a la </a:t>
            </a:r>
            <a:r>
              <a:rPr lang="en-US" dirty="0" err="1" smtClean="0"/>
              <a:t>mayoría</a:t>
            </a:r>
            <a:r>
              <a:rPr lang="en-US" dirty="0" smtClean="0"/>
              <a:t> de </a:t>
            </a:r>
            <a:r>
              <a:rPr lang="en-US" dirty="0" err="1" smtClean="0"/>
              <a:t>votos</a:t>
            </a:r>
            <a:r>
              <a:rPr lang="en-US" dirty="0" smtClean="0"/>
              <a:t> de </a:t>
            </a:r>
            <a:r>
              <a:rPr lang="en-US" dirty="0" err="1" smtClean="0"/>
              <a:t>sus</a:t>
            </a:r>
            <a:r>
              <a:rPr lang="en-US" dirty="0" smtClean="0"/>
              <a:t> K </a:t>
            </a:r>
            <a:r>
              <a:rPr lang="en-US" dirty="0" err="1" smtClean="0"/>
              <a:t>vecinos</a:t>
            </a:r>
            <a:r>
              <a:rPr lang="en-US" dirty="0" smtClean="0"/>
              <a:t> </a:t>
            </a:r>
            <a:r>
              <a:rPr lang="en-US" dirty="0" err="1" smtClean="0"/>
              <a:t>más</a:t>
            </a:r>
            <a:r>
              <a:rPr lang="en-US" dirty="0" smtClean="0"/>
              <a:t> </a:t>
            </a:r>
            <a:r>
              <a:rPr lang="en-US" dirty="0" err="1" smtClean="0"/>
              <a:t>próximos</a:t>
            </a:r>
            <a:r>
              <a:rPr lang="en-US" dirty="0" smtClean="0"/>
              <a:t>.</a:t>
            </a:r>
            <a:endParaRPr lang="en-US" dirty="0"/>
          </a:p>
        </p:txBody>
      </p:sp>
      <p:sp>
        <p:nvSpPr>
          <p:cNvPr id="10" name="TextBox 9"/>
          <p:cNvSpPr txBox="1"/>
          <p:nvPr/>
        </p:nvSpPr>
        <p:spPr>
          <a:xfrm>
            <a:off x="6585706" y="3582948"/>
            <a:ext cx="3715252" cy="1200329"/>
          </a:xfrm>
          <a:prstGeom prst="rect">
            <a:avLst/>
          </a:prstGeom>
          <a:noFill/>
        </p:spPr>
        <p:txBody>
          <a:bodyPr wrap="square" rtlCol="0">
            <a:spAutoFit/>
          </a:bodyPr>
          <a:lstStyle/>
          <a:p>
            <a:r>
              <a:rPr lang="en-US" dirty="0" smtClean="0"/>
              <a:t>La </a:t>
            </a:r>
            <a:r>
              <a:rPr lang="en-US" dirty="0" err="1" smtClean="0"/>
              <a:t>salida</a:t>
            </a:r>
            <a:r>
              <a:rPr lang="en-US" dirty="0" smtClean="0"/>
              <a:t> </a:t>
            </a:r>
            <a:r>
              <a:rPr lang="en-US" dirty="0" err="1" smtClean="0"/>
              <a:t>es</a:t>
            </a:r>
            <a:r>
              <a:rPr lang="en-US" dirty="0" smtClean="0"/>
              <a:t> un valor continuo, </a:t>
            </a:r>
            <a:r>
              <a:rPr lang="en-US" dirty="0" err="1" smtClean="0"/>
              <a:t>obtenido</a:t>
            </a:r>
            <a:r>
              <a:rPr lang="en-US" dirty="0" smtClean="0"/>
              <a:t> a </a:t>
            </a:r>
            <a:r>
              <a:rPr lang="en-US" dirty="0" err="1" smtClean="0"/>
              <a:t>partir</a:t>
            </a:r>
            <a:r>
              <a:rPr lang="en-US" dirty="0" smtClean="0"/>
              <a:t> del </a:t>
            </a:r>
            <a:r>
              <a:rPr lang="en-US" dirty="0" err="1" smtClean="0"/>
              <a:t>promedio</a:t>
            </a:r>
            <a:r>
              <a:rPr lang="en-US" dirty="0"/>
              <a:t> </a:t>
            </a:r>
            <a:r>
              <a:rPr lang="en-US" dirty="0" smtClean="0"/>
              <a:t>o </a:t>
            </a:r>
            <a:r>
              <a:rPr lang="en-US" dirty="0" err="1" smtClean="0"/>
              <a:t>mediana</a:t>
            </a:r>
            <a:r>
              <a:rPr lang="en-US" dirty="0" smtClean="0"/>
              <a:t> de </a:t>
            </a:r>
            <a:r>
              <a:rPr lang="en-US" dirty="0" err="1" smtClean="0"/>
              <a:t>sus</a:t>
            </a:r>
            <a:r>
              <a:rPr lang="en-US" dirty="0" smtClean="0"/>
              <a:t> k </a:t>
            </a:r>
            <a:r>
              <a:rPr lang="en-US" dirty="0" err="1" smtClean="0"/>
              <a:t>vécinos</a:t>
            </a:r>
            <a:r>
              <a:rPr lang="en-US" dirty="0" smtClean="0"/>
              <a:t> </a:t>
            </a:r>
            <a:r>
              <a:rPr lang="en-US" dirty="0" err="1" smtClean="0"/>
              <a:t>más</a:t>
            </a:r>
            <a:r>
              <a:rPr lang="en-US" dirty="0" smtClean="0"/>
              <a:t> </a:t>
            </a:r>
            <a:r>
              <a:rPr lang="en-US" dirty="0" err="1" smtClean="0"/>
              <a:t>cercanos</a:t>
            </a:r>
            <a:r>
              <a:rPr lang="en-US" dirty="0" smtClean="0"/>
              <a:t>.</a:t>
            </a:r>
          </a:p>
        </p:txBody>
      </p:sp>
      <p:pic>
        <p:nvPicPr>
          <p:cNvPr id="11" name="Picture 10"/>
          <p:cNvPicPr>
            <a:picLocks noChangeAspect="1"/>
          </p:cNvPicPr>
          <p:nvPr/>
        </p:nvPicPr>
        <p:blipFill rotWithShape="1">
          <a:blip r:embed="rId2"/>
          <a:srcRect l="50384" t="3033" r="1781" b="2918"/>
          <a:stretch/>
        </p:blipFill>
        <p:spPr>
          <a:xfrm>
            <a:off x="9506025" y="1482171"/>
            <a:ext cx="1439036" cy="1416551"/>
          </a:xfrm>
          <a:prstGeom prst="rect">
            <a:avLst/>
          </a:prstGeom>
        </p:spPr>
      </p:pic>
      <p:pic>
        <p:nvPicPr>
          <p:cNvPr id="12" name="Picture 11"/>
          <p:cNvPicPr>
            <a:picLocks noChangeAspect="1"/>
          </p:cNvPicPr>
          <p:nvPr/>
        </p:nvPicPr>
        <p:blipFill rotWithShape="1">
          <a:blip r:embed="rId2"/>
          <a:srcRect l="1565" r="49852"/>
          <a:stretch/>
        </p:blipFill>
        <p:spPr>
          <a:xfrm>
            <a:off x="3210208" y="1468700"/>
            <a:ext cx="1400696" cy="1443495"/>
          </a:xfrm>
          <a:prstGeom prst="rect">
            <a:avLst/>
          </a:prstGeom>
        </p:spPr>
      </p:pic>
    </p:spTree>
    <p:extLst>
      <p:ext uri="{BB962C8B-B14F-4D97-AF65-F5344CB8AC3E}">
        <p14:creationId xmlns:p14="http://schemas.microsoft.com/office/powerpoint/2010/main" val="3332934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a:t>
            </a:r>
            <a:endParaRPr lang="en-US" b="1" dirty="0">
              <a:solidFill>
                <a:srgbClr val="09B5CD"/>
              </a:solidFill>
            </a:endParaRPr>
          </a:p>
        </p:txBody>
      </p:sp>
      <p:sp>
        <p:nvSpPr>
          <p:cNvPr id="6" name="TextBox 5"/>
          <p:cNvSpPr txBox="1"/>
          <p:nvPr/>
        </p:nvSpPr>
        <p:spPr>
          <a:xfrm>
            <a:off x="1442902" y="2322772"/>
            <a:ext cx="2125385" cy="369332"/>
          </a:xfrm>
          <a:prstGeom prst="rect">
            <a:avLst/>
          </a:prstGeom>
          <a:noFill/>
        </p:spPr>
        <p:txBody>
          <a:bodyPr wrap="square" rtlCol="0">
            <a:spAutoFit/>
          </a:bodyPr>
          <a:lstStyle/>
          <a:p>
            <a:r>
              <a:rPr lang="en-US" b="1" dirty="0" smtClean="0"/>
              <a:t>Pros</a:t>
            </a:r>
            <a:endParaRPr lang="en-US" dirty="0"/>
          </a:p>
        </p:txBody>
      </p:sp>
      <p:sp>
        <p:nvSpPr>
          <p:cNvPr id="7" name="TextBox 6"/>
          <p:cNvSpPr txBox="1"/>
          <p:nvPr/>
        </p:nvSpPr>
        <p:spPr>
          <a:xfrm>
            <a:off x="7380640" y="2322772"/>
            <a:ext cx="2125385" cy="369332"/>
          </a:xfrm>
          <a:prstGeom prst="rect">
            <a:avLst/>
          </a:prstGeom>
          <a:noFill/>
        </p:spPr>
        <p:txBody>
          <a:bodyPr wrap="square" rtlCol="0">
            <a:spAutoFit/>
          </a:bodyPr>
          <a:lstStyle/>
          <a:p>
            <a:r>
              <a:rPr lang="en-US" b="1" dirty="0" smtClean="0"/>
              <a:t>Contras</a:t>
            </a:r>
            <a:endParaRPr lang="en-US" dirty="0"/>
          </a:p>
        </p:txBody>
      </p:sp>
      <p:cxnSp>
        <p:nvCxnSpPr>
          <p:cNvPr id="8" name="Straight Connector 7"/>
          <p:cNvCxnSpPr/>
          <p:nvPr/>
        </p:nvCxnSpPr>
        <p:spPr>
          <a:xfrm>
            <a:off x="5861611" y="2054867"/>
            <a:ext cx="3015" cy="4044461"/>
          </a:xfrm>
          <a:prstGeom prst="line">
            <a:avLst/>
          </a:prstGeom>
          <a:ln w="8255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3063" y="3061434"/>
            <a:ext cx="4127468" cy="2031325"/>
          </a:xfrm>
          <a:prstGeom prst="rect">
            <a:avLst/>
          </a:prstGeom>
          <a:noFill/>
        </p:spPr>
        <p:txBody>
          <a:bodyPr wrap="square" rtlCol="0">
            <a:spAutoFit/>
          </a:bodyPr>
          <a:lstStyle/>
          <a:p>
            <a:pPr marL="285750" indent="-285750" algn="just">
              <a:buFont typeface="Arial" charset="0"/>
              <a:buChar char="•"/>
            </a:pPr>
            <a:r>
              <a:rPr lang="en-US" dirty="0" smtClean="0"/>
              <a:t>No </a:t>
            </a:r>
            <a:r>
              <a:rPr lang="en-US" dirty="0" err="1" smtClean="0"/>
              <a:t>hipótesis</a:t>
            </a:r>
            <a:r>
              <a:rPr lang="en-US" dirty="0" smtClean="0"/>
              <a:t> </a:t>
            </a:r>
            <a:r>
              <a:rPr lang="en-US" dirty="0" err="1" smtClean="0"/>
              <a:t>acerca</a:t>
            </a:r>
            <a:r>
              <a:rPr lang="en-US" dirty="0" smtClean="0"/>
              <a:t> de la data.</a:t>
            </a:r>
          </a:p>
          <a:p>
            <a:pPr algn="just"/>
            <a:endParaRPr lang="en-US" dirty="0" smtClean="0"/>
          </a:p>
          <a:p>
            <a:pPr marL="285750" indent="-285750" algn="just">
              <a:buFont typeface="Arial" charset="0"/>
              <a:buChar char="•"/>
            </a:pPr>
            <a:r>
              <a:rPr lang="en-US" dirty="0" err="1" smtClean="0"/>
              <a:t>Algoritmo</a:t>
            </a:r>
            <a:r>
              <a:rPr lang="en-US" dirty="0" smtClean="0"/>
              <a:t> simple.</a:t>
            </a:r>
          </a:p>
          <a:p>
            <a:pPr algn="just"/>
            <a:endParaRPr lang="en-US" dirty="0" smtClean="0"/>
          </a:p>
          <a:p>
            <a:pPr marL="285750" indent="-285750" algn="just">
              <a:buFont typeface="Arial" charset="0"/>
              <a:buChar char="•"/>
            </a:pPr>
            <a:r>
              <a:rPr lang="en-US" dirty="0" smtClean="0"/>
              <a:t>Buena </a:t>
            </a:r>
            <a:r>
              <a:rPr lang="en-US" dirty="0" err="1" smtClean="0"/>
              <a:t>exactidud</a:t>
            </a:r>
            <a:r>
              <a:rPr lang="en-US" dirty="0" smtClean="0"/>
              <a:t>.</a:t>
            </a:r>
          </a:p>
          <a:p>
            <a:pPr algn="just"/>
            <a:endParaRPr lang="en-US" dirty="0" smtClean="0"/>
          </a:p>
          <a:p>
            <a:pPr marL="285750" indent="-285750" algn="just">
              <a:buFont typeface="Arial" charset="0"/>
              <a:buChar char="•"/>
            </a:pPr>
            <a:r>
              <a:rPr lang="en-US" dirty="0" err="1" smtClean="0"/>
              <a:t>Útil</a:t>
            </a:r>
            <a:r>
              <a:rPr lang="en-US" dirty="0" smtClean="0"/>
              <a:t> para </a:t>
            </a:r>
            <a:r>
              <a:rPr lang="en-US" dirty="0" err="1" smtClean="0"/>
              <a:t>clasificación</a:t>
            </a:r>
            <a:r>
              <a:rPr lang="en-US" dirty="0" smtClean="0"/>
              <a:t> y </a:t>
            </a:r>
            <a:r>
              <a:rPr lang="en-US" dirty="0" err="1" smtClean="0"/>
              <a:t>regresión</a:t>
            </a:r>
            <a:r>
              <a:rPr lang="en-US" dirty="0" smtClean="0"/>
              <a:t>.</a:t>
            </a:r>
            <a:endParaRPr lang="en-US" dirty="0"/>
          </a:p>
        </p:txBody>
      </p:sp>
      <p:sp>
        <p:nvSpPr>
          <p:cNvPr id="13" name="TextBox 12"/>
          <p:cNvSpPr txBox="1"/>
          <p:nvPr/>
        </p:nvSpPr>
        <p:spPr>
          <a:xfrm>
            <a:off x="6379598" y="3061434"/>
            <a:ext cx="4127468" cy="3693319"/>
          </a:xfrm>
          <a:prstGeom prst="rect">
            <a:avLst/>
          </a:prstGeom>
          <a:noFill/>
        </p:spPr>
        <p:txBody>
          <a:bodyPr wrap="square" rtlCol="0">
            <a:spAutoFit/>
          </a:bodyPr>
          <a:lstStyle/>
          <a:p>
            <a:pPr marL="285750" indent="-285750" algn="just">
              <a:buFont typeface="Arial" charset="0"/>
              <a:buChar char="•"/>
            </a:pPr>
            <a:r>
              <a:rPr lang="en-US" dirty="0" err="1" smtClean="0"/>
              <a:t>Computacionalmente</a:t>
            </a:r>
            <a:r>
              <a:rPr lang="en-US" dirty="0" smtClean="0"/>
              <a:t> </a:t>
            </a:r>
            <a:r>
              <a:rPr lang="en-US" dirty="0" err="1" smtClean="0"/>
              <a:t>caro</a:t>
            </a:r>
            <a:r>
              <a:rPr lang="en-US" dirty="0" smtClean="0"/>
              <a:t>.</a:t>
            </a:r>
          </a:p>
          <a:p>
            <a:pPr algn="just"/>
            <a:endParaRPr lang="en-US" dirty="0" smtClean="0"/>
          </a:p>
          <a:p>
            <a:pPr marL="285750" indent="-285750" algn="just">
              <a:buFont typeface="Arial" charset="0"/>
              <a:buChar char="•"/>
            </a:pPr>
            <a:r>
              <a:rPr lang="en-US" dirty="0" err="1" smtClean="0"/>
              <a:t>Requerimiento</a:t>
            </a:r>
            <a:r>
              <a:rPr lang="en-US" dirty="0" smtClean="0"/>
              <a:t> de </a:t>
            </a:r>
            <a:r>
              <a:rPr lang="en-US" dirty="0" err="1" smtClean="0"/>
              <a:t>mucha</a:t>
            </a:r>
            <a:r>
              <a:rPr lang="en-US" dirty="0" smtClean="0"/>
              <a:t> </a:t>
            </a:r>
            <a:r>
              <a:rPr lang="en-US" dirty="0" err="1" smtClean="0"/>
              <a:t>memoria</a:t>
            </a:r>
            <a:r>
              <a:rPr lang="en-US" dirty="0" smtClean="0"/>
              <a:t>.</a:t>
            </a:r>
          </a:p>
          <a:p>
            <a:pPr algn="just"/>
            <a:endParaRPr lang="en-US" dirty="0" smtClean="0"/>
          </a:p>
          <a:p>
            <a:pPr marL="285750" indent="-285750" algn="just">
              <a:buFont typeface="Arial" charset="0"/>
              <a:buChar char="•"/>
            </a:pPr>
            <a:r>
              <a:rPr lang="en-US" dirty="0" err="1" smtClean="0"/>
              <a:t>Almacenar</a:t>
            </a:r>
            <a:r>
              <a:rPr lang="en-US" dirty="0" smtClean="0"/>
              <a:t> </a:t>
            </a:r>
            <a:r>
              <a:rPr lang="en-US" dirty="0" err="1" smtClean="0"/>
              <a:t>toda</a:t>
            </a:r>
            <a:r>
              <a:rPr lang="en-US" dirty="0"/>
              <a:t> </a:t>
            </a:r>
            <a:r>
              <a:rPr lang="en-US" dirty="0" smtClean="0"/>
              <a:t>o </a:t>
            </a:r>
            <a:r>
              <a:rPr lang="en-US" dirty="0" err="1" smtClean="0"/>
              <a:t>casi</a:t>
            </a:r>
            <a:r>
              <a:rPr lang="en-US" dirty="0" smtClean="0"/>
              <a:t> </a:t>
            </a:r>
            <a:r>
              <a:rPr lang="en-US" dirty="0" err="1" smtClean="0"/>
              <a:t>toda</a:t>
            </a:r>
            <a:r>
              <a:rPr lang="en-US" dirty="0" smtClean="0"/>
              <a:t> la data.</a:t>
            </a:r>
          </a:p>
          <a:p>
            <a:pPr algn="just"/>
            <a:endParaRPr lang="en-US" dirty="0" smtClean="0"/>
          </a:p>
          <a:p>
            <a:pPr marL="285750" indent="-285750" algn="just">
              <a:buFont typeface="Arial" charset="0"/>
              <a:buChar char="•"/>
            </a:pPr>
            <a:r>
              <a:rPr lang="en-US" dirty="0" err="1" smtClean="0"/>
              <a:t>Etapas</a:t>
            </a:r>
            <a:r>
              <a:rPr lang="en-US" dirty="0" smtClean="0"/>
              <a:t> de </a:t>
            </a:r>
            <a:r>
              <a:rPr lang="en-US" dirty="0" err="1" smtClean="0"/>
              <a:t>predicción</a:t>
            </a:r>
            <a:r>
              <a:rPr lang="en-US" dirty="0" smtClean="0"/>
              <a:t> </a:t>
            </a:r>
            <a:r>
              <a:rPr lang="en-US" dirty="0" err="1" smtClean="0"/>
              <a:t>puede</a:t>
            </a:r>
            <a:r>
              <a:rPr lang="en-US" dirty="0" smtClean="0"/>
              <a:t> </a:t>
            </a:r>
            <a:r>
              <a:rPr lang="en-US" dirty="0" err="1" smtClean="0"/>
              <a:t>ser</a:t>
            </a:r>
            <a:r>
              <a:rPr lang="en-US" dirty="0" smtClean="0"/>
              <a:t> </a:t>
            </a:r>
            <a:r>
              <a:rPr lang="en-US" dirty="0" err="1" smtClean="0"/>
              <a:t>lenta</a:t>
            </a:r>
            <a:r>
              <a:rPr lang="en-US" dirty="0" smtClean="0"/>
              <a:t>.</a:t>
            </a:r>
          </a:p>
          <a:p>
            <a:pPr marL="285750" indent="-285750" algn="just">
              <a:buFont typeface="Arial" charset="0"/>
              <a:buChar char="•"/>
            </a:pPr>
            <a:endParaRPr lang="en-US" dirty="0" smtClean="0"/>
          </a:p>
          <a:p>
            <a:pPr marL="285750" indent="-285750" algn="just">
              <a:buFont typeface="Arial" charset="0"/>
              <a:buChar char="•"/>
            </a:pPr>
            <a:r>
              <a:rPr lang="en-US" dirty="0" smtClean="0"/>
              <a:t>Sensible a </a:t>
            </a:r>
            <a:r>
              <a:rPr lang="en-US" dirty="0" err="1" smtClean="0"/>
              <a:t>irrelevantes</a:t>
            </a:r>
            <a:r>
              <a:rPr lang="en-US" dirty="0" smtClean="0"/>
              <a:t> variables y la </a:t>
            </a:r>
            <a:r>
              <a:rPr lang="en-US" dirty="0" err="1" smtClean="0"/>
              <a:t>escala</a:t>
            </a:r>
            <a:r>
              <a:rPr lang="en-US" dirty="0" smtClean="0"/>
              <a:t> de la data.</a:t>
            </a:r>
          </a:p>
          <a:p>
            <a:pPr algn="just"/>
            <a:endParaRPr lang="en-US" dirty="0"/>
          </a:p>
          <a:p>
            <a:pPr algn="just"/>
            <a:endParaRPr lang="en-US" dirty="0" smtClean="0"/>
          </a:p>
          <a:p>
            <a:pPr marL="285750" indent="-285750" algn="just">
              <a:buFont typeface="Arial" charset="0"/>
              <a:buChar char="•"/>
            </a:pPr>
            <a:endParaRPr lang="en-US" dirty="0"/>
          </a:p>
        </p:txBody>
      </p:sp>
    </p:spTree>
    <p:extLst>
      <p:ext uri="{BB962C8B-B14F-4D97-AF65-F5344CB8AC3E}">
        <p14:creationId xmlns:p14="http://schemas.microsoft.com/office/powerpoint/2010/main" val="17794512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K –Nearest Neighbors Algorithm - Code</a:t>
            </a:r>
            <a:endParaRPr lang="en-US" b="1" dirty="0">
              <a:solidFill>
                <a:srgbClr val="09B5CD"/>
              </a:solidFill>
            </a:endParaRPr>
          </a:p>
        </p:txBody>
      </p:sp>
      <p:sp>
        <p:nvSpPr>
          <p:cNvPr id="6" name="TextBox 5"/>
          <p:cNvSpPr txBox="1"/>
          <p:nvPr/>
        </p:nvSpPr>
        <p:spPr>
          <a:xfrm>
            <a:off x="1506698" y="2062015"/>
            <a:ext cx="2125385" cy="369332"/>
          </a:xfrm>
          <a:prstGeom prst="rect">
            <a:avLst/>
          </a:prstGeom>
          <a:noFill/>
        </p:spPr>
        <p:txBody>
          <a:bodyPr wrap="square" rtlCol="0">
            <a:spAutoFit/>
          </a:bodyPr>
          <a:lstStyle/>
          <a:p>
            <a:r>
              <a:rPr lang="en-US" b="1" dirty="0" smtClean="0"/>
              <a:t>Pseudo - </a:t>
            </a:r>
            <a:r>
              <a:rPr lang="en-US" b="1" dirty="0" err="1" smtClean="0"/>
              <a:t>código</a:t>
            </a:r>
            <a:endParaRPr lang="en-US" dirty="0"/>
          </a:p>
        </p:txBody>
      </p:sp>
      <p:sp>
        <p:nvSpPr>
          <p:cNvPr id="9" name="TextBox 8"/>
          <p:cNvSpPr txBox="1"/>
          <p:nvPr/>
        </p:nvSpPr>
        <p:spPr>
          <a:xfrm>
            <a:off x="1013063" y="3061434"/>
            <a:ext cx="4127468" cy="2862322"/>
          </a:xfrm>
          <a:prstGeom prst="rect">
            <a:avLst/>
          </a:prstGeom>
          <a:noFill/>
        </p:spPr>
        <p:txBody>
          <a:bodyPr wrap="square" rtlCol="0">
            <a:spAutoFit/>
          </a:bodyPr>
          <a:lstStyle/>
          <a:p>
            <a:pPr marL="285750" indent="-285750" algn="just">
              <a:buFont typeface="Arial" charset="0"/>
              <a:buChar char="•"/>
            </a:pPr>
            <a:r>
              <a:rPr lang="en-US" dirty="0" smtClean="0"/>
              <a:t>Un </a:t>
            </a:r>
            <a:r>
              <a:rPr lang="en-US" dirty="0" err="1" smtClean="0"/>
              <a:t>número</a:t>
            </a:r>
            <a:r>
              <a:rPr lang="en-US" dirty="0" smtClean="0"/>
              <a:t> </a:t>
            </a:r>
            <a:r>
              <a:rPr lang="en-US" dirty="0" err="1" smtClean="0"/>
              <a:t>entero</a:t>
            </a:r>
            <a:r>
              <a:rPr lang="en-US" dirty="0" smtClean="0"/>
              <a:t> </a:t>
            </a:r>
            <a:r>
              <a:rPr lang="en-US" dirty="0" err="1" smtClean="0"/>
              <a:t>es</a:t>
            </a:r>
            <a:r>
              <a:rPr lang="en-US" dirty="0" smtClean="0"/>
              <a:t> </a:t>
            </a:r>
            <a:r>
              <a:rPr lang="en-US" dirty="0" err="1" smtClean="0"/>
              <a:t>definido</a:t>
            </a:r>
            <a:r>
              <a:rPr lang="en-US" dirty="0" smtClean="0"/>
              <a:t> (K).</a:t>
            </a:r>
          </a:p>
          <a:p>
            <a:pPr algn="just"/>
            <a:endParaRPr lang="en-US" dirty="0" smtClean="0"/>
          </a:p>
          <a:p>
            <a:pPr marL="285750" indent="-285750" algn="just">
              <a:buFont typeface="Arial" charset="0"/>
              <a:buChar char="•"/>
            </a:pPr>
            <a:r>
              <a:rPr lang="en-US" dirty="0" err="1" smtClean="0"/>
              <a:t>Seleccionamos</a:t>
            </a:r>
            <a:r>
              <a:rPr lang="en-US" dirty="0" smtClean="0"/>
              <a:t> los K </a:t>
            </a:r>
            <a:r>
              <a:rPr lang="en-US" dirty="0" err="1" smtClean="0"/>
              <a:t>elementos</a:t>
            </a:r>
            <a:r>
              <a:rPr lang="en-US" dirty="0" smtClean="0"/>
              <a:t> </a:t>
            </a:r>
            <a:r>
              <a:rPr lang="en-US" dirty="0" err="1" smtClean="0"/>
              <a:t>más</a:t>
            </a:r>
            <a:r>
              <a:rPr lang="en-US" dirty="0" smtClean="0"/>
              <a:t> </a:t>
            </a:r>
            <a:r>
              <a:rPr lang="en-US" dirty="0" err="1" smtClean="0"/>
              <a:t>parecido</a:t>
            </a:r>
            <a:r>
              <a:rPr lang="en-US" dirty="0" smtClean="0"/>
              <a:t> al </a:t>
            </a:r>
            <a:r>
              <a:rPr lang="en-US" dirty="0" err="1" smtClean="0"/>
              <a:t>elemento</a:t>
            </a:r>
            <a:r>
              <a:rPr lang="en-US" dirty="0" smtClean="0"/>
              <a:t> a </a:t>
            </a:r>
            <a:r>
              <a:rPr lang="en-US" dirty="0" err="1" smtClean="0"/>
              <a:t>clasificar</a:t>
            </a:r>
            <a:r>
              <a:rPr lang="en-US" dirty="0" smtClean="0"/>
              <a:t>.</a:t>
            </a:r>
          </a:p>
          <a:p>
            <a:pPr algn="just"/>
            <a:endParaRPr lang="en-US" dirty="0" smtClean="0"/>
          </a:p>
          <a:p>
            <a:pPr marL="285750" indent="-285750" algn="just">
              <a:buFont typeface="Arial" charset="0"/>
              <a:buChar char="•"/>
            </a:pPr>
            <a:r>
              <a:rPr lang="en-US" dirty="0" err="1" smtClean="0"/>
              <a:t>Encontramos</a:t>
            </a:r>
            <a:r>
              <a:rPr lang="en-US" dirty="0" smtClean="0"/>
              <a:t> la </a:t>
            </a:r>
            <a:r>
              <a:rPr lang="en-US" dirty="0" err="1" smtClean="0"/>
              <a:t>clase</a:t>
            </a:r>
            <a:r>
              <a:rPr lang="en-US" dirty="0" smtClean="0"/>
              <a:t> </a:t>
            </a:r>
            <a:r>
              <a:rPr lang="en-US" dirty="0" err="1" smtClean="0"/>
              <a:t>más</a:t>
            </a:r>
            <a:r>
              <a:rPr lang="en-US" dirty="0" smtClean="0"/>
              <a:t> </a:t>
            </a:r>
            <a:r>
              <a:rPr lang="en-US" dirty="0" err="1" smtClean="0"/>
              <a:t>común</a:t>
            </a:r>
            <a:r>
              <a:rPr lang="en-US" dirty="0" smtClean="0"/>
              <a:t> de los </a:t>
            </a:r>
            <a:r>
              <a:rPr lang="en-US" dirty="0" err="1" smtClean="0"/>
              <a:t>elementos</a:t>
            </a:r>
            <a:r>
              <a:rPr lang="en-US" dirty="0" smtClean="0"/>
              <a:t>.</a:t>
            </a:r>
          </a:p>
          <a:p>
            <a:pPr algn="just"/>
            <a:endParaRPr lang="en-US" dirty="0" smtClean="0"/>
          </a:p>
          <a:p>
            <a:pPr marL="285750" indent="-285750" algn="just">
              <a:buFont typeface="Arial" charset="0"/>
              <a:buChar char="•"/>
            </a:pPr>
            <a:r>
              <a:rPr lang="en-US" dirty="0" err="1" smtClean="0"/>
              <a:t>Asignamos</a:t>
            </a:r>
            <a:r>
              <a:rPr lang="en-US" dirty="0" smtClean="0"/>
              <a:t> la </a:t>
            </a:r>
            <a:r>
              <a:rPr lang="en-US" dirty="0" err="1" smtClean="0"/>
              <a:t>clase</a:t>
            </a:r>
            <a:r>
              <a:rPr lang="en-US" dirty="0" smtClean="0"/>
              <a:t> </a:t>
            </a:r>
            <a:r>
              <a:rPr lang="en-US" dirty="0" err="1" smtClean="0"/>
              <a:t>más</a:t>
            </a:r>
            <a:r>
              <a:rPr lang="en-US" dirty="0" smtClean="0"/>
              <a:t> </a:t>
            </a:r>
            <a:r>
              <a:rPr lang="en-US" dirty="0" err="1" smtClean="0"/>
              <a:t>común</a:t>
            </a:r>
            <a:r>
              <a:rPr lang="en-US" dirty="0" smtClean="0"/>
              <a:t> al </a:t>
            </a:r>
            <a:r>
              <a:rPr lang="en-US" dirty="0" err="1" smtClean="0"/>
              <a:t>elemento</a:t>
            </a:r>
            <a:r>
              <a:rPr lang="en-US" dirty="0" smtClean="0"/>
              <a:t> </a:t>
            </a:r>
            <a:r>
              <a:rPr lang="en-US" dirty="0" err="1" smtClean="0"/>
              <a:t>nuevo</a:t>
            </a:r>
            <a:r>
              <a:rPr lang="en-US" dirty="0" smtClean="0"/>
              <a:t>.</a:t>
            </a:r>
            <a:endParaRPr lang="en-US" dirty="0"/>
          </a:p>
        </p:txBody>
      </p:sp>
      <p:pic>
        <p:nvPicPr>
          <p:cNvPr id="3" name="Picture 2"/>
          <p:cNvPicPr>
            <a:picLocks noChangeAspect="1"/>
          </p:cNvPicPr>
          <p:nvPr/>
        </p:nvPicPr>
        <p:blipFill>
          <a:blip r:embed="rId2"/>
          <a:stretch>
            <a:fillRect/>
          </a:stretch>
        </p:blipFill>
        <p:spPr>
          <a:xfrm>
            <a:off x="7183474" y="3061434"/>
            <a:ext cx="3454323" cy="2212606"/>
          </a:xfrm>
          <a:prstGeom prst="rect">
            <a:avLst/>
          </a:prstGeom>
        </p:spPr>
      </p:pic>
    </p:spTree>
    <p:extLst>
      <p:ext uri="{BB962C8B-B14F-4D97-AF65-F5344CB8AC3E}">
        <p14:creationId xmlns:p14="http://schemas.microsoft.com/office/powerpoint/2010/main" val="478841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59" y="3050596"/>
            <a:ext cx="9613653" cy="1039472"/>
          </a:xfrm>
        </p:spPr>
        <p:txBody>
          <a:bodyPr/>
          <a:lstStyle/>
          <a:p>
            <a:r>
              <a:rPr lang="en-US" b="1" dirty="0" smtClean="0">
                <a:solidFill>
                  <a:srgbClr val="09B5CD"/>
                </a:solidFill>
              </a:rPr>
              <a:t>K –Nearest Neighbors Algorithm - Code</a:t>
            </a:r>
            <a:endParaRPr lang="en-US" b="1" dirty="0">
              <a:solidFill>
                <a:srgbClr val="09B5CD"/>
              </a:solidFill>
            </a:endParaRPr>
          </a:p>
        </p:txBody>
      </p:sp>
    </p:spTree>
    <p:extLst>
      <p:ext uri="{BB962C8B-B14F-4D97-AF65-F5344CB8AC3E}">
        <p14:creationId xmlns:p14="http://schemas.microsoft.com/office/powerpoint/2010/main" val="242474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728" y="2763123"/>
            <a:ext cx="9613653" cy="1039472"/>
          </a:xfrm>
        </p:spPr>
        <p:txBody>
          <a:bodyPr/>
          <a:lstStyle/>
          <a:p>
            <a:r>
              <a:rPr lang="en-US" b="1" dirty="0" smtClean="0">
                <a:solidFill>
                  <a:srgbClr val="09B5CD"/>
                </a:solidFill>
              </a:rPr>
              <a:t>Support Vector Machine</a:t>
            </a:r>
            <a:endParaRPr lang="en-US" b="1" dirty="0">
              <a:solidFill>
                <a:srgbClr val="09B5CD"/>
              </a:solidFill>
            </a:endParaRPr>
          </a:p>
        </p:txBody>
      </p:sp>
    </p:spTree>
    <p:extLst>
      <p:ext uri="{BB962C8B-B14F-4D97-AF65-F5344CB8AC3E}">
        <p14:creationId xmlns:p14="http://schemas.microsoft.com/office/powerpoint/2010/main" val="695258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Support Vector Machine Algorithm</a:t>
            </a:r>
            <a:endParaRPr lang="en-US" b="1"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758" y="1805763"/>
            <a:ext cx="8128000" cy="4254500"/>
          </a:xfrm>
          <a:prstGeom prst="rect">
            <a:avLst/>
          </a:prstGeom>
        </p:spPr>
      </p:pic>
    </p:spTree>
    <p:extLst>
      <p:ext uri="{BB962C8B-B14F-4D97-AF65-F5344CB8AC3E}">
        <p14:creationId xmlns:p14="http://schemas.microsoft.com/office/powerpoint/2010/main" val="9721253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Support Vector Machine Algorithm</a:t>
            </a:r>
            <a:endParaRPr lang="en-US" b="1" dirty="0">
              <a:solidFill>
                <a:srgbClr val="09B5CD"/>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388" y="1732812"/>
            <a:ext cx="7797800" cy="3975100"/>
          </a:xfrm>
          <a:prstGeom prst="rect">
            <a:avLst/>
          </a:prstGeom>
        </p:spPr>
      </p:pic>
      <p:sp>
        <p:nvSpPr>
          <p:cNvPr id="6" name="Rectangle 5"/>
          <p:cNvSpPr/>
          <p:nvPr/>
        </p:nvSpPr>
        <p:spPr>
          <a:xfrm>
            <a:off x="432390" y="6221447"/>
            <a:ext cx="8328837" cy="369332"/>
          </a:xfrm>
          <a:prstGeom prst="rect">
            <a:avLst/>
          </a:prstGeom>
        </p:spPr>
        <p:txBody>
          <a:bodyPr wrap="square">
            <a:spAutoFit/>
          </a:bodyPr>
          <a:lstStyle/>
          <a:p>
            <a:r>
              <a:rPr lang="en-US" dirty="0"/>
              <a:t>http://</a:t>
            </a:r>
            <a:r>
              <a:rPr lang="en-US" dirty="0" err="1"/>
              <a:t>www.ia.uned.es</a:t>
            </a:r>
            <a:r>
              <a:rPr lang="en-US" dirty="0"/>
              <a:t>/~</a:t>
            </a:r>
            <a:r>
              <a:rPr lang="en-US" dirty="0" err="1"/>
              <a:t>ejcarmona</a:t>
            </a:r>
            <a:r>
              <a:rPr lang="en-US" dirty="0"/>
              <a:t>/</a:t>
            </a:r>
            <a:r>
              <a:rPr lang="en-US" dirty="0" err="1"/>
              <a:t>publicaciones</a:t>
            </a:r>
            <a:r>
              <a:rPr lang="en-US" dirty="0"/>
              <a:t>/[2013-Carmona]%20SVM.pdf</a:t>
            </a:r>
          </a:p>
        </p:txBody>
      </p:sp>
    </p:spTree>
    <p:extLst>
      <p:ext uri="{BB962C8B-B14F-4D97-AF65-F5344CB8AC3E}">
        <p14:creationId xmlns:p14="http://schemas.microsoft.com/office/powerpoint/2010/main" val="1848520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Support Vector Machine Algorithm</a:t>
            </a:r>
            <a:endParaRPr lang="en-US" b="1" dirty="0">
              <a:solidFill>
                <a:srgbClr val="09B5CD"/>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443" y="1832638"/>
            <a:ext cx="8655871" cy="3696291"/>
          </a:xfrm>
          <a:prstGeom prst="rect">
            <a:avLst/>
          </a:prstGeom>
        </p:spPr>
      </p:pic>
    </p:spTree>
    <p:extLst>
      <p:ext uri="{BB962C8B-B14F-4D97-AF65-F5344CB8AC3E}">
        <p14:creationId xmlns:p14="http://schemas.microsoft.com/office/powerpoint/2010/main" val="11720631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sp>
        <p:nvSpPr>
          <p:cNvPr id="261" name="Google Shape;261;p28"/>
          <p:cNvSpPr txBox="1"/>
          <p:nvPr/>
        </p:nvSpPr>
        <p:spPr>
          <a:xfrm>
            <a:off x="5540175" y="3378225"/>
            <a:ext cx="1517700" cy="466800"/>
          </a:xfrm>
          <a:prstGeom prst="rect">
            <a:avLst/>
          </a:prstGeom>
          <a:noFill/>
          <a:ln>
            <a:noFill/>
          </a:ln>
        </p:spPr>
        <p:txBody>
          <a:bodyPr spcFirstLastPara="1" wrap="square" lIns="91425" tIns="45700" rIns="91425" bIns="45700" anchor="t" anchorCtr="0">
            <a:noAutofit/>
          </a:bodyPr>
          <a:lstStyle/>
          <a:p>
            <a:r>
              <a:rPr lang="en-US" sz="2000" b="1">
                <a:solidFill>
                  <a:srgbClr val="666666"/>
                </a:solidFill>
                <a:latin typeface="Arial Narrow"/>
                <a:ea typeface="Arial Narrow"/>
                <a:cs typeface="Arial Narrow"/>
                <a:sym typeface="Arial Narrow"/>
              </a:rPr>
              <a:t>(2.3)</a:t>
            </a:r>
            <a:endParaRPr sz="2000" b="1">
              <a:solidFill>
                <a:srgbClr val="666666"/>
              </a:solidFill>
              <a:latin typeface="Arial Narrow"/>
              <a:ea typeface="Arial Narrow"/>
              <a:cs typeface="Arial Narrow"/>
              <a:sym typeface="Arial Narrow"/>
            </a:endParaRPr>
          </a:p>
        </p:txBody>
      </p:sp>
      <p:sp>
        <p:nvSpPr>
          <p:cNvPr id="262" name="Google Shape;262;p28"/>
          <p:cNvSpPr txBox="1"/>
          <p:nvPr/>
        </p:nvSpPr>
        <p:spPr>
          <a:xfrm>
            <a:off x="2468925" y="1358353"/>
            <a:ext cx="7660200" cy="1402800"/>
          </a:xfrm>
          <a:prstGeom prst="rect">
            <a:avLst/>
          </a:prstGeom>
          <a:noFill/>
          <a:ln>
            <a:noFill/>
          </a:ln>
        </p:spPr>
        <p:txBody>
          <a:bodyPr spcFirstLastPara="1" wrap="square" lIns="91425" tIns="45700" rIns="91425" bIns="45700" anchor="t" anchorCtr="0">
            <a:noAutofit/>
          </a:bodyPr>
          <a:lstStyle/>
          <a:p>
            <a:r>
              <a:rPr lang="en-US" sz="2000" b="1">
                <a:solidFill>
                  <a:schemeClr val="accent2"/>
                </a:solidFill>
              </a:rPr>
              <a:t>Los coeficientes</a:t>
            </a:r>
            <a:r>
              <a:rPr lang="en-US" sz="2000">
                <a:solidFill>
                  <a:srgbClr val="666666"/>
                </a:solidFill>
              </a:rPr>
              <a:t>                                         son desconocidos, por lo tanto debemos </a:t>
            </a:r>
            <a:r>
              <a:rPr lang="en-US" sz="2000" b="1">
                <a:solidFill>
                  <a:schemeClr val="accent2"/>
                </a:solidFill>
              </a:rPr>
              <a:t>estimarlos</a:t>
            </a:r>
            <a:r>
              <a:rPr lang="en-US" sz="2000">
                <a:solidFill>
                  <a:srgbClr val="666666"/>
                </a:solidFill>
              </a:rPr>
              <a:t>. Las estimaciones de los coeficientes las denotamos como                                        . Con lo que la predicción de la variable de salida Y se expresa de la siguiente manera:</a:t>
            </a:r>
            <a:endParaRPr sz="2000">
              <a:solidFill>
                <a:srgbClr val="666666"/>
              </a:solidFill>
            </a:endParaRPr>
          </a:p>
        </p:txBody>
      </p:sp>
      <p:pic>
        <p:nvPicPr>
          <p:cNvPr id="263" name="Google Shape;263;p28"/>
          <p:cNvPicPr preferRelativeResize="0"/>
          <p:nvPr/>
        </p:nvPicPr>
        <p:blipFill>
          <a:blip r:embed="rId3">
            <a:alphaModFix/>
          </a:blip>
          <a:stretch>
            <a:fillRect/>
          </a:stretch>
        </p:blipFill>
        <p:spPr>
          <a:xfrm>
            <a:off x="4653901" y="1405450"/>
            <a:ext cx="2250725" cy="338250"/>
          </a:xfrm>
          <a:prstGeom prst="rect">
            <a:avLst/>
          </a:prstGeom>
          <a:noFill/>
          <a:ln>
            <a:noFill/>
          </a:ln>
        </p:spPr>
      </p:pic>
      <p:pic>
        <p:nvPicPr>
          <p:cNvPr id="264" name="Google Shape;264;p28"/>
          <p:cNvPicPr preferRelativeResize="0"/>
          <p:nvPr/>
        </p:nvPicPr>
        <p:blipFill>
          <a:blip r:embed="rId4">
            <a:alphaModFix/>
          </a:blip>
          <a:stretch>
            <a:fillRect/>
          </a:stretch>
        </p:blipFill>
        <p:spPr>
          <a:xfrm>
            <a:off x="6392000" y="2009000"/>
            <a:ext cx="2700400" cy="338250"/>
          </a:xfrm>
          <a:prstGeom prst="rect">
            <a:avLst/>
          </a:prstGeom>
          <a:noFill/>
          <a:ln>
            <a:noFill/>
          </a:ln>
        </p:spPr>
      </p:pic>
      <p:pic>
        <p:nvPicPr>
          <p:cNvPr id="265" name="Google Shape;265;p28"/>
          <p:cNvPicPr preferRelativeResize="0"/>
          <p:nvPr/>
        </p:nvPicPr>
        <p:blipFill>
          <a:blip r:embed="rId5">
            <a:alphaModFix/>
          </a:blip>
          <a:stretch>
            <a:fillRect/>
          </a:stretch>
        </p:blipFill>
        <p:spPr>
          <a:xfrm>
            <a:off x="3920338" y="3417246"/>
            <a:ext cx="4757375" cy="388750"/>
          </a:xfrm>
          <a:prstGeom prst="rect">
            <a:avLst/>
          </a:prstGeom>
          <a:noFill/>
          <a:ln>
            <a:noFill/>
          </a:ln>
        </p:spPr>
      </p:pic>
      <p:sp>
        <p:nvSpPr>
          <p:cNvPr id="266" name="Google Shape;266;p28"/>
          <p:cNvSpPr txBox="1"/>
          <p:nvPr/>
        </p:nvSpPr>
        <p:spPr>
          <a:xfrm>
            <a:off x="2386125" y="4464725"/>
            <a:ext cx="7825800" cy="11943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Para explicar cómo estimar los </a:t>
            </a:r>
            <a:r>
              <a:rPr lang="en-US" sz="2000" b="1">
                <a:solidFill>
                  <a:schemeClr val="accent2"/>
                </a:solidFill>
              </a:rPr>
              <a:t>coeficientes</a:t>
            </a:r>
            <a:r>
              <a:rPr lang="en-US" sz="2000">
                <a:solidFill>
                  <a:srgbClr val="666666"/>
                </a:solidFill>
              </a:rPr>
              <a:t>, vamos a reducir el problema a </a:t>
            </a:r>
            <a:r>
              <a:rPr lang="en-US" sz="2000" b="1">
                <a:solidFill>
                  <a:schemeClr val="accent2"/>
                </a:solidFill>
              </a:rPr>
              <a:t>Regresión Lineal Simple</a:t>
            </a:r>
            <a:r>
              <a:rPr lang="en-US" sz="2000">
                <a:solidFill>
                  <a:srgbClr val="666666"/>
                </a:solidFill>
              </a:rPr>
              <a:t>, donde tenemos un sólo predictor X. Luego se puede demostrar que el mismo método es extensible a </a:t>
            </a:r>
            <a:r>
              <a:rPr lang="en-US" sz="2000" b="1">
                <a:solidFill>
                  <a:schemeClr val="accent2"/>
                </a:solidFill>
              </a:rPr>
              <a:t>Regresión Lineal Múltiple</a:t>
            </a:r>
            <a:r>
              <a:rPr lang="en-US" sz="2000">
                <a:solidFill>
                  <a:srgbClr val="666666"/>
                </a:solidFill>
              </a:rPr>
              <a:t>.</a:t>
            </a:r>
            <a:endParaRPr sz="2000">
              <a:solidFill>
                <a:srgbClr val="666666"/>
              </a:solidFill>
            </a:endParaRPr>
          </a:p>
        </p:txBody>
      </p:sp>
    </p:spTree>
    <p:extLst>
      <p:ext uri="{BB962C8B-B14F-4D97-AF65-F5344CB8AC3E}">
        <p14:creationId xmlns:p14="http://schemas.microsoft.com/office/powerpoint/2010/main" val="5953117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9B5CD"/>
                </a:solidFill>
              </a:rPr>
              <a:t>SVM Algorithm – </a:t>
            </a:r>
            <a:r>
              <a:rPr lang="en-US" b="1" dirty="0" err="1" smtClean="0">
                <a:solidFill>
                  <a:srgbClr val="09B5CD"/>
                </a:solidFill>
              </a:rPr>
              <a:t>Vectores</a:t>
            </a:r>
            <a:r>
              <a:rPr lang="en-US" b="1" dirty="0" smtClean="0">
                <a:solidFill>
                  <a:srgbClr val="09B5CD"/>
                </a:solidFill>
              </a:rPr>
              <a:t> de </a:t>
            </a:r>
            <a:r>
              <a:rPr lang="en-US" b="1" dirty="0" err="1" smtClean="0">
                <a:solidFill>
                  <a:srgbClr val="09B5CD"/>
                </a:solidFill>
              </a:rPr>
              <a:t>Soporte</a:t>
            </a:r>
            <a:endParaRPr lang="en-US" b="1"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638" y="1608470"/>
            <a:ext cx="8051697" cy="3920460"/>
          </a:xfrm>
          <a:prstGeom prst="rect">
            <a:avLst/>
          </a:prstGeom>
        </p:spPr>
      </p:pic>
    </p:spTree>
    <p:extLst>
      <p:ext uri="{BB962C8B-B14F-4D97-AF65-F5344CB8AC3E}">
        <p14:creationId xmlns:p14="http://schemas.microsoft.com/office/powerpoint/2010/main" val="9905263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5"/>
            <a:ext cx="9775102" cy="1266223"/>
          </a:xfrm>
        </p:spPr>
        <p:txBody>
          <a:bodyPr>
            <a:normAutofit fontScale="90000"/>
          </a:bodyPr>
          <a:lstStyle/>
          <a:p>
            <a:r>
              <a:rPr lang="en-US" b="1" dirty="0" smtClean="0">
                <a:solidFill>
                  <a:srgbClr val="09B5CD"/>
                </a:solidFill>
              </a:rPr>
              <a:t>SVM Algorithm – ¿</a:t>
            </a:r>
            <a:r>
              <a:rPr lang="en-US" b="1" dirty="0" err="1" smtClean="0">
                <a:solidFill>
                  <a:srgbClr val="09B5CD"/>
                </a:solidFill>
              </a:rPr>
              <a:t>Cuál</a:t>
            </a:r>
            <a:r>
              <a:rPr lang="en-US" b="1" dirty="0" smtClean="0">
                <a:solidFill>
                  <a:srgbClr val="09B5CD"/>
                </a:solidFill>
              </a:rPr>
              <a:t> </a:t>
            </a:r>
            <a:r>
              <a:rPr lang="en-US" b="1" dirty="0" err="1" smtClean="0">
                <a:solidFill>
                  <a:srgbClr val="09B5CD"/>
                </a:solidFill>
              </a:rPr>
              <a:t>es</a:t>
            </a:r>
            <a:r>
              <a:rPr lang="en-US" b="1" dirty="0" smtClean="0">
                <a:solidFill>
                  <a:srgbClr val="09B5CD"/>
                </a:solidFill>
              </a:rPr>
              <a:t> el </a:t>
            </a:r>
            <a:r>
              <a:rPr lang="en-US" b="1" dirty="0" err="1" smtClean="0">
                <a:solidFill>
                  <a:srgbClr val="09B5CD"/>
                </a:solidFill>
              </a:rPr>
              <a:t>mejor</a:t>
            </a:r>
            <a:r>
              <a:rPr lang="en-US" b="1" dirty="0" smtClean="0">
                <a:solidFill>
                  <a:srgbClr val="09B5CD"/>
                </a:solidFill>
              </a:rPr>
              <a:t> </a:t>
            </a:r>
            <a:r>
              <a:rPr lang="en-US" b="1" dirty="0" err="1" smtClean="0">
                <a:solidFill>
                  <a:srgbClr val="09B5CD"/>
                </a:solidFill>
              </a:rPr>
              <a:t>hiperplano</a:t>
            </a:r>
            <a:r>
              <a:rPr lang="en-US" b="1" dirty="0" smtClean="0">
                <a:solidFill>
                  <a:srgbClr val="09B5CD"/>
                </a:solidFill>
              </a:rPr>
              <a:t>?</a:t>
            </a:r>
            <a:endParaRPr lang="en-US" b="1" dirty="0">
              <a:solidFill>
                <a:srgbClr val="09B5CD"/>
              </a:solidFill>
            </a:endParaRPr>
          </a:p>
        </p:txBody>
      </p:sp>
      <p:pic>
        <p:nvPicPr>
          <p:cNvPr id="3" name="Picture 2"/>
          <p:cNvPicPr>
            <a:picLocks noChangeAspect="1"/>
          </p:cNvPicPr>
          <p:nvPr/>
        </p:nvPicPr>
        <p:blipFill>
          <a:blip r:embed="rId2"/>
          <a:stretch>
            <a:fillRect/>
          </a:stretch>
        </p:blipFill>
        <p:spPr>
          <a:xfrm>
            <a:off x="2775984" y="2061240"/>
            <a:ext cx="6172200" cy="4394200"/>
          </a:xfrm>
          <a:prstGeom prst="rect">
            <a:avLst/>
          </a:prstGeom>
        </p:spPr>
      </p:pic>
    </p:spTree>
    <p:extLst>
      <p:ext uri="{BB962C8B-B14F-4D97-AF65-F5344CB8AC3E}">
        <p14:creationId xmlns:p14="http://schemas.microsoft.com/office/powerpoint/2010/main" val="1840019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5"/>
            <a:ext cx="9775102" cy="1266223"/>
          </a:xfrm>
        </p:spPr>
        <p:txBody>
          <a:bodyPr>
            <a:normAutofit fontScale="90000"/>
          </a:bodyPr>
          <a:lstStyle/>
          <a:p>
            <a:r>
              <a:rPr lang="en-US" b="1" dirty="0" smtClean="0">
                <a:solidFill>
                  <a:srgbClr val="09B5CD"/>
                </a:solidFill>
              </a:rPr>
              <a:t>SVM Algorithm – ¿</a:t>
            </a:r>
            <a:r>
              <a:rPr lang="en-US" b="1" dirty="0" err="1" smtClean="0">
                <a:solidFill>
                  <a:srgbClr val="09B5CD"/>
                </a:solidFill>
              </a:rPr>
              <a:t>Cuál</a:t>
            </a:r>
            <a:r>
              <a:rPr lang="en-US" b="1" dirty="0" smtClean="0">
                <a:solidFill>
                  <a:srgbClr val="09B5CD"/>
                </a:solidFill>
              </a:rPr>
              <a:t> </a:t>
            </a:r>
            <a:r>
              <a:rPr lang="en-US" b="1" dirty="0" err="1" smtClean="0">
                <a:solidFill>
                  <a:srgbClr val="09B5CD"/>
                </a:solidFill>
              </a:rPr>
              <a:t>es</a:t>
            </a:r>
            <a:r>
              <a:rPr lang="en-US" b="1" dirty="0" smtClean="0">
                <a:solidFill>
                  <a:srgbClr val="09B5CD"/>
                </a:solidFill>
              </a:rPr>
              <a:t> el </a:t>
            </a:r>
            <a:r>
              <a:rPr lang="en-US" b="1" dirty="0" err="1" smtClean="0">
                <a:solidFill>
                  <a:srgbClr val="09B5CD"/>
                </a:solidFill>
              </a:rPr>
              <a:t>mejor</a:t>
            </a:r>
            <a:r>
              <a:rPr lang="en-US" b="1" dirty="0" smtClean="0">
                <a:solidFill>
                  <a:srgbClr val="09B5CD"/>
                </a:solidFill>
              </a:rPr>
              <a:t> </a:t>
            </a:r>
            <a:r>
              <a:rPr lang="en-US" b="1" dirty="0" err="1" smtClean="0">
                <a:solidFill>
                  <a:srgbClr val="09B5CD"/>
                </a:solidFill>
              </a:rPr>
              <a:t>hiperplano</a:t>
            </a:r>
            <a:r>
              <a:rPr lang="en-US" b="1" dirty="0" smtClean="0">
                <a:solidFill>
                  <a:srgbClr val="09B5CD"/>
                </a:solidFill>
              </a:rPr>
              <a:t>?</a:t>
            </a:r>
            <a:endParaRPr lang="en-US" b="1" dirty="0">
              <a:solidFill>
                <a:srgbClr val="09B5CD"/>
              </a:solidFill>
            </a:endParaRPr>
          </a:p>
        </p:txBody>
      </p:sp>
      <p:pic>
        <p:nvPicPr>
          <p:cNvPr id="3" name="Picture 2"/>
          <p:cNvPicPr>
            <a:picLocks noChangeAspect="1"/>
          </p:cNvPicPr>
          <p:nvPr/>
        </p:nvPicPr>
        <p:blipFill>
          <a:blip r:embed="rId2"/>
          <a:stretch>
            <a:fillRect/>
          </a:stretch>
        </p:blipFill>
        <p:spPr>
          <a:xfrm>
            <a:off x="373026" y="1891119"/>
            <a:ext cx="6172200" cy="4394200"/>
          </a:xfrm>
          <a:prstGeom prst="rect">
            <a:avLst/>
          </a:prstGeom>
        </p:spPr>
      </p:pic>
      <p:sp>
        <p:nvSpPr>
          <p:cNvPr id="4" name="TextBox 3"/>
          <p:cNvSpPr txBox="1"/>
          <p:nvPr/>
        </p:nvSpPr>
        <p:spPr>
          <a:xfrm>
            <a:off x="7031091" y="3164889"/>
            <a:ext cx="4127468" cy="923330"/>
          </a:xfrm>
          <a:prstGeom prst="rect">
            <a:avLst/>
          </a:prstGeom>
          <a:noFill/>
        </p:spPr>
        <p:txBody>
          <a:bodyPr wrap="square" rtlCol="0">
            <a:spAutoFit/>
          </a:bodyPr>
          <a:lstStyle/>
          <a:p>
            <a:pPr marL="285750" indent="-285750" algn="just">
              <a:buFont typeface="Arial" charset="0"/>
              <a:buChar char="•"/>
            </a:pPr>
            <a:r>
              <a:rPr lang="en-US" dirty="0" smtClean="0"/>
              <a:t>SVM </a:t>
            </a:r>
            <a:r>
              <a:rPr lang="en-US" dirty="0" err="1" smtClean="0"/>
              <a:t>prioriza</a:t>
            </a:r>
            <a:r>
              <a:rPr lang="en-US" dirty="0" smtClean="0"/>
              <a:t> </a:t>
            </a:r>
            <a:r>
              <a:rPr lang="en-US" dirty="0" err="1" smtClean="0"/>
              <a:t>clasificación</a:t>
            </a:r>
            <a:r>
              <a:rPr lang="en-US" dirty="0" smtClean="0"/>
              <a:t> exacta </a:t>
            </a:r>
            <a:r>
              <a:rPr lang="en-US" dirty="0" err="1" smtClean="0"/>
              <a:t>sobre</a:t>
            </a:r>
            <a:r>
              <a:rPr lang="en-US" dirty="0" smtClean="0"/>
              <a:t> </a:t>
            </a:r>
            <a:r>
              <a:rPr lang="en-US" dirty="0" err="1" smtClean="0"/>
              <a:t>margen</a:t>
            </a:r>
            <a:r>
              <a:rPr lang="en-US" dirty="0" smtClean="0"/>
              <a:t> mayor, </a:t>
            </a:r>
            <a:r>
              <a:rPr lang="en-US" dirty="0" err="1" smtClean="0"/>
              <a:t>por</a:t>
            </a:r>
            <a:r>
              <a:rPr lang="en-US" dirty="0" smtClean="0"/>
              <a:t> </a:t>
            </a:r>
            <a:r>
              <a:rPr lang="en-US" dirty="0" err="1" smtClean="0"/>
              <a:t>ende</a:t>
            </a:r>
            <a:r>
              <a:rPr lang="en-US" dirty="0" smtClean="0"/>
              <a:t> al </a:t>
            </a:r>
            <a:r>
              <a:rPr lang="en-US" dirty="0" err="1" smtClean="0"/>
              <a:t>hiperplano</a:t>
            </a:r>
            <a:r>
              <a:rPr lang="en-US" dirty="0" smtClean="0"/>
              <a:t> </a:t>
            </a:r>
            <a:r>
              <a:rPr lang="en-US" dirty="0" err="1" smtClean="0"/>
              <a:t>seleccionado</a:t>
            </a:r>
            <a:r>
              <a:rPr lang="en-US" dirty="0" smtClean="0"/>
              <a:t> </a:t>
            </a:r>
            <a:r>
              <a:rPr lang="en-US" dirty="0" err="1" smtClean="0"/>
              <a:t>es</a:t>
            </a:r>
            <a:r>
              <a:rPr lang="en-US" dirty="0" smtClean="0"/>
              <a:t> A.</a:t>
            </a:r>
            <a:endParaRPr lang="en-US" dirty="0"/>
          </a:p>
        </p:txBody>
      </p:sp>
    </p:spTree>
    <p:extLst>
      <p:ext uri="{BB962C8B-B14F-4D97-AF65-F5344CB8AC3E}">
        <p14:creationId xmlns:p14="http://schemas.microsoft.com/office/powerpoint/2010/main" val="1953161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5"/>
            <a:ext cx="9775102" cy="1266223"/>
          </a:xfrm>
        </p:spPr>
        <p:txBody>
          <a:bodyPr>
            <a:normAutofit fontScale="90000"/>
          </a:bodyPr>
          <a:lstStyle/>
          <a:p>
            <a:r>
              <a:rPr lang="en-US" b="1" dirty="0" smtClean="0">
                <a:solidFill>
                  <a:srgbClr val="09B5CD"/>
                </a:solidFill>
              </a:rPr>
              <a:t>SVM Algorithm – Non – linear classification</a:t>
            </a:r>
            <a:endParaRPr lang="en-US" b="1"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712" y="1949597"/>
            <a:ext cx="4445000" cy="3924300"/>
          </a:xfrm>
          <a:prstGeom prst="rect">
            <a:avLst/>
          </a:prstGeom>
        </p:spPr>
      </p:pic>
    </p:spTree>
    <p:extLst>
      <p:ext uri="{BB962C8B-B14F-4D97-AF65-F5344CB8AC3E}">
        <p14:creationId xmlns:p14="http://schemas.microsoft.com/office/powerpoint/2010/main" val="8303659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5"/>
            <a:ext cx="9775102" cy="1266223"/>
          </a:xfrm>
        </p:spPr>
        <p:txBody>
          <a:bodyPr>
            <a:normAutofit fontScale="90000"/>
          </a:bodyPr>
          <a:lstStyle/>
          <a:p>
            <a:r>
              <a:rPr lang="en-US" b="1" dirty="0" smtClean="0">
                <a:solidFill>
                  <a:srgbClr val="09B5CD"/>
                </a:solidFill>
              </a:rPr>
              <a:t>SVM Algorithm – Non – linear classification</a:t>
            </a:r>
            <a:endParaRPr lang="en-US" b="1" dirty="0">
              <a:solidFill>
                <a:srgbClr val="09B5CD"/>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212" y="1970862"/>
            <a:ext cx="4445000" cy="3924300"/>
          </a:xfrm>
          <a:prstGeom prst="rect">
            <a:avLst/>
          </a:prstGeom>
        </p:spPr>
      </p:pic>
      <p:sp>
        <p:nvSpPr>
          <p:cNvPr id="5" name="TextBox 4"/>
          <p:cNvSpPr txBox="1"/>
          <p:nvPr/>
        </p:nvSpPr>
        <p:spPr>
          <a:xfrm>
            <a:off x="7031091" y="2633262"/>
            <a:ext cx="4127468" cy="646331"/>
          </a:xfrm>
          <a:prstGeom prst="rect">
            <a:avLst/>
          </a:prstGeom>
          <a:noFill/>
        </p:spPr>
        <p:txBody>
          <a:bodyPr wrap="square" rtlCol="0">
            <a:spAutoFit/>
          </a:bodyPr>
          <a:lstStyle/>
          <a:p>
            <a:pPr marL="285750" indent="-285750" algn="just">
              <a:buFont typeface="Arial" charset="0"/>
              <a:buChar char="•"/>
            </a:pPr>
            <a:r>
              <a:rPr lang="en-US" dirty="0" smtClean="0"/>
              <a:t>Para resolver </a:t>
            </a:r>
            <a:r>
              <a:rPr lang="en-US" dirty="0" err="1" smtClean="0"/>
              <a:t>este</a:t>
            </a:r>
            <a:r>
              <a:rPr lang="en-US" dirty="0" smtClean="0"/>
              <a:t> </a:t>
            </a:r>
            <a:r>
              <a:rPr lang="en-US" dirty="0" err="1" smtClean="0"/>
              <a:t>problema</a:t>
            </a:r>
            <a:r>
              <a:rPr lang="en-US" dirty="0" smtClean="0"/>
              <a:t> se </a:t>
            </a:r>
            <a:r>
              <a:rPr lang="en-US" dirty="0" err="1" smtClean="0"/>
              <a:t>agrega</a:t>
            </a:r>
            <a:r>
              <a:rPr lang="en-US" dirty="0" smtClean="0"/>
              <a:t> </a:t>
            </a:r>
            <a:r>
              <a:rPr lang="en-US" dirty="0" err="1" smtClean="0"/>
              <a:t>una</a:t>
            </a:r>
            <a:r>
              <a:rPr lang="en-US" dirty="0" smtClean="0"/>
              <a:t> </a:t>
            </a:r>
            <a:r>
              <a:rPr lang="en-US" dirty="0" err="1" smtClean="0"/>
              <a:t>nueva</a:t>
            </a:r>
            <a:r>
              <a:rPr lang="en-US" dirty="0" smtClean="0"/>
              <a:t> variable:.</a:t>
            </a:r>
            <a:endParaRPr lang="en-US" dirty="0"/>
          </a:p>
        </p:txBody>
      </p:sp>
      <p:sp>
        <p:nvSpPr>
          <p:cNvPr id="6" name="TextBox 5"/>
          <p:cNvSpPr txBox="1"/>
          <p:nvPr/>
        </p:nvSpPr>
        <p:spPr>
          <a:xfrm>
            <a:off x="7995840" y="3671402"/>
            <a:ext cx="2197970" cy="523220"/>
          </a:xfrm>
          <a:prstGeom prst="rect">
            <a:avLst/>
          </a:prstGeom>
          <a:noFill/>
        </p:spPr>
        <p:txBody>
          <a:bodyPr wrap="square" rtlCol="0">
            <a:spAutoFit/>
          </a:bodyPr>
          <a:lstStyle/>
          <a:p>
            <a:pPr algn="just"/>
            <a:r>
              <a:rPr lang="en-US" sz="2800" b="1" dirty="0" smtClean="0"/>
              <a:t>Z = x^2 + y^2</a:t>
            </a:r>
            <a:endParaRPr lang="en-US" sz="2800" b="1" dirty="0"/>
          </a:p>
        </p:txBody>
      </p:sp>
    </p:spTree>
    <p:extLst>
      <p:ext uri="{BB962C8B-B14F-4D97-AF65-F5344CB8AC3E}">
        <p14:creationId xmlns:p14="http://schemas.microsoft.com/office/powerpoint/2010/main" val="20532324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61" y="392455"/>
            <a:ext cx="9775102" cy="1266223"/>
          </a:xfrm>
        </p:spPr>
        <p:txBody>
          <a:bodyPr>
            <a:normAutofit fontScale="90000"/>
          </a:bodyPr>
          <a:lstStyle/>
          <a:p>
            <a:r>
              <a:rPr lang="en-US" b="1" dirty="0" smtClean="0">
                <a:solidFill>
                  <a:srgbClr val="09B5CD"/>
                </a:solidFill>
              </a:rPr>
              <a:t>SVM Algorithm – Non – linear classification</a:t>
            </a:r>
            <a:endParaRPr lang="en-US" b="1" dirty="0">
              <a:solidFill>
                <a:srgbClr val="09B5CD"/>
              </a:solidFill>
            </a:endParaRPr>
          </a:p>
        </p:txBody>
      </p:sp>
      <p:sp>
        <p:nvSpPr>
          <p:cNvPr id="5" name="TextBox 4"/>
          <p:cNvSpPr txBox="1"/>
          <p:nvPr/>
        </p:nvSpPr>
        <p:spPr>
          <a:xfrm>
            <a:off x="7031091" y="2633262"/>
            <a:ext cx="4127468" cy="646331"/>
          </a:xfrm>
          <a:prstGeom prst="rect">
            <a:avLst/>
          </a:prstGeom>
          <a:noFill/>
        </p:spPr>
        <p:txBody>
          <a:bodyPr wrap="square" rtlCol="0">
            <a:spAutoFit/>
          </a:bodyPr>
          <a:lstStyle/>
          <a:p>
            <a:pPr marL="285750" indent="-285750" algn="just">
              <a:buFont typeface="Arial" charset="0"/>
              <a:buChar char="•"/>
            </a:pPr>
            <a:r>
              <a:rPr lang="en-US" dirty="0" smtClean="0"/>
              <a:t>Para resolver </a:t>
            </a:r>
            <a:r>
              <a:rPr lang="en-US" dirty="0" err="1" smtClean="0"/>
              <a:t>este</a:t>
            </a:r>
            <a:r>
              <a:rPr lang="en-US" dirty="0" smtClean="0"/>
              <a:t> </a:t>
            </a:r>
            <a:r>
              <a:rPr lang="en-US" dirty="0" err="1" smtClean="0"/>
              <a:t>problema</a:t>
            </a:r>
            <a:r>
              <a:rPr lang="en-US" dirty="0" smtClean="0"/>
              <a:t> se </a:t>
            </a:r>
            <a:r>
              <a:rPr lang="en-US" dirty="0" err="1" smtClean="0"/>
              <a:t>agrega</a:t>
            </a:r>
            <a:r>
              <a:rPr lang="en-US" dirty="0" smtClean="0"/>
              <a:t> </a:t>
            </a:r>
            <a:r>
              <a:rPr lang="en-US" dirty="0" err="1" smtClean="0"/>
              <a:t>una</a:t>
            </a:r>
            <a:r>
              <a:rPr lang="en-US" dirty="0" smtClean="0"/>
              <a:t> </a:t>
            </a:r>
            <a:r>
              <a:rPr lang="en-US" dirty="0" err="1" smtClean="0"/>
              <a:t>nueva</a:t>
            </a:r>
            <a:r>
              <a:rPr lang="en-US" dirty="0" smtClean="0"/>
              <a:t> variable:.</a:t>
            </a:r>
            <a:endParaRPr lang="en-US" dirty="0"/>
          </a:p>
        </p:txBody>
      </p:sp>
      <p:sp>
        <p:nvSpPr>
          <p:cNvPr id="6" name="TextBox 5"/>
          <p:cNvSpPr txBox="1"/>
          <p:nvPr/>
        </p:nvSpPr>
        <p:spPr>
          <a:xfrm>
            <a:off x="7995840" y="3671402"/>
            <a:ext cx="2197970" cy="523220"/>
          </a:xfrm>
          <a:prstGeom prst="rect">
            <a:avLst/>
          </a:prstGeom>
          <a:noFill/>
        </p:spPr>
        <p:txBody>
          <a:bodyPr wrap="square" rtlCol="0">
            <a:spAutoFit/>
          </a:bodyPr>
          <a:lstStyle/>
          <a:p>
            <a:pPr algn="just"/>
            <a:r>
              <a:rPr lang="en-US" sz="2800" b="1" dirty="0" smtClean="0"/>
              <a:t>Z = x^2 + y^2</a:t>
            </a:r>
            <a:endParaRPr lang="en-US" sz="2800" b="1" dirty="0"/>
          </a:p>
        </p:txBody>
      </p:sp>
      <p:pic>
        <p:nvPicPr>
          <p:cNvPr id="1026" name="Picture 2" descr="VM_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739" y="2166124"/>
            <a:ext cx="414337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3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085" y="2986799"/>
            <a:ext cx="9775102" cy="1266223"/>
          </a:xfrm>
        </p:spPr>
        <p:txBody>
          <a:bodyPr>
            <a:normAutofit/>
          </a:bodyPr>
          <a:lstStyle/>
          <a:p>
            <a:pPr algn="ctr"/>
            <a:r>
              <a:rPr lang="en-US" b="1" dirty="0" smtClean="0">
                <a:solidFill>
                  <a:srgbClr val="09B5CD"/>
                </a:solidFill>
              </a:rPr>
              <a:t>SVM Algorithm – CODE</a:t>
            </a:r>
            <a:endParaRPr lang="en-US" b="1" dirty="0">
              <a:solidFill>
                <a:srgbClr val="09B5CD"/>
              </a:solidFill>
            </a:endParaRPr>
          </a:p>
        </p:txBody>
      </p:sp>
    </p:spTree>
    <p:extLst>
      <p:ext uri="{BB962C8B-B14F-4D97-AF65-F5344CB8AC3E}">
        <p14:creationId xmlns:p14="http://schemas.microsoft.com/office/powerpoint/2010/main" val="403068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728" y="2763123"/>
            <a:ext cx="9613653" cy="1039472"/>
          </a:xfrm>
        </p:spPr>
        <p:txBody>
          <a:bodyPr/>
          <a:lstStyle/>
          <a:p>
            <a:r>
              <a:rPr lang="en-US" b="1" dirty="0" err="1" smtClean="0">
                <a:solidFill>
                  <a:srgbClr val="09B5CD"/>
                </a:solidFill>
              </a:rPr>
              <a:t>Métricas</a:t>
            </a:r>
            <a:r>
              <a:rPr lang="en-US" b="1" dirty="0" smtClean="0">
                <a:solidFill>
                  <a:srgbClr val="09B5CD"/>
                </a:solidFill>
              </a:rPr>
              <a:t> de </a:t>
            </a:r>
            <a:r>
              <a:rPr lang="en-US" b="1" dirty="0" err="1" smtClean="0">
                <a:solidFill>
                  <a:srgbClr val="09B5CD"/>
                </a:solidFill>
              </a:rPr>
              <a:t>Evaluación</a:t>
            </a:r>
            <a:endParaRPr lang="en-US" b="1" dirty="0">
              <a:solidFill>
                <a:srgbClr val="09B5CD"/>
              </a:solidFill>
            </a:endParaRPr>
          </a:p>
        </p:txBody>
      </p:sp>
    </p:spTree>
    <p:extLst>
      <p:ext uri="{BB962C8B-B14F-4D97-AF65-F5344CB8AC3E}">
        <p14:creationId xmlns:p14="http://schemas.microsoft.com/office/powerpoint/2010/main" val="1392740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Matriz</a:t>
            </a:r>
            <a:r>
              <a:rPr lang="en-US" dirty="0" smtClean="0">
                <a:solidFill>
                  <a:srgbClr val="09B5CD"/>
                </a:solidFill>
              </a:rPr>
              <a:t> de </a:t>
            </a:r>
            <a:r>
              <a:rPr lang="en-US" dirty="0" err="1" smtClean="0">
                <a:solidFill>
                  <a:srgbClr val="09B5CD"/>
                </a:solidFill>
              </a:rPr>
              <a:t>confusión</a:t>
            </a:r>
            <a:endParaRPr lang="en-US" dirty="0">
              <a:solidFill>
                <a:srgbClr val="09B5CD"/>
              </a:solidFill>
            </a:endParaRPr>
          </a:p>
        </p:txBody>
      </p:sp>
      <p:pic>
        <p:nvPicPr>
          <p:cNvPr id="4" name="Picture 3"/>
          <p:cNvPicPr>
            <a:picLocks noChangeAspect="1"/>
          </p:cNvPicPr>
          <p:nvPr/>
        </p:nvPicPr>
        <p:blipFill>
          <a:blip r:embed="rId3"/>
          <a:stretch>
            <a:fillRect/>
          </a:stretch>
        </p:blipFill>
        <p:spPr>
          <a:xfrm>
            <a:off x="2009870" y="1912295"/>
            <a:ext cx="7181233" cy="3806307"/>
          </a:xfrm>
          <a:prstGeom prst="rect">
            <a:avLst/>
          </a:prstGeom>
        </p:spPr>
      </p:pic>
    </p:spTree>
    <p:extLst>
      <p:ext uri="{BB962C8B-B14F-4D97-AF65-F5344CB8AC3E}">
        <p14:creationId xmlns:p14="http://schemas.microsoft.com/office/powerpoint/2010/main" val="1502781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Matriz</a:t>
            </a:r>
            <a:r>
              <a:rPr lang="en-US" dirty="0" smtClean="0">
                <a:solidFill>
                  <a:srgbClr val="09B5CD"/>
                </a:solidFill>
              </a:rPr>
              <a:t> de </a:t>
            </a:r>
            <a:r>
              <a:rPr lang="en-US" dirty="0" err="1" smtClean="0">
                <a:solidFill>
                  <a:srgbClr val="09B5CD"/>
                </a:solidFill>
              </a:rPr>
              <a:t>confusión</a:t>
            </a:r>
            <a:endParaRPr lang="en-US" dirty="0">
              <a:solidFill>
                <a:srgbClr val="09B5CD"/>
              </a:solidFill>
            </a:endParaRPr>
          </a:p>
        </p:txBody>
      </p:sp>
      <p:pic>
        <p:nvPicPr>
          <p:cNvPr id="5" name="Picture 4"/>
          <p:cNvPicPr>
            <a:picLocks noChangeAspect="1"/>
          </p:cNvPicPr>
          <p:nvPr/>
        </p:nvPicPr>
        <p:blipFill>
          <a:blip r:embed="rId3"/>
          <a:stretch>
            <a:fillRect/>
          </a:stretch>
        </p:blipFill>
        <p:spPr>
          <a:xfrm>
            <a:off x="960393" y="1611765"/>
            <a:ext cx="9280187" cy="4632360"/>
          </a:xfrm>
          <a:prstGeom prst="rect">
            <a:avLst/>
          </a:prstGeom>
        </p:spPr>
      </p:pic>
    </p:spTree>
    <p:extLst>
      <p:ext uri="{BB962C8B-B14F-4D97-AF65-F5344CB8AC3E}">
        <p14:creationId xmlns:p14="http://schemas.microsoft.com/office/powerpoint/2010/main" val="198871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sp>
        <p:nvSpPr>
          <p:cNvPr id="273" name="Google Shape;273;p29"/>
          <p:cNvSpPr txBox="1"/>
          <p:nvPr/>
        </p:nvSpPr>
        <p:spPr>
          <a:xfrm>
            <a:off x="2447375" y="1040553"/>
            <a:ext cx="7660200" cy="14028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Para estimar los coeficientes               , utilizamos los datos del dataset de entrenamiento.</a:t>
            </a:r>
            <a:endParaRPr sz="2000">
              <a:solidFill>
                <a:srgbClr val="666666"/>
              </a:solidFill>
            </a:endParaRPr>
          </a:p>
          <a:p>
            <a:endParaRPr sz="2000">
              <a:solidFill>
                <a:srgbClr val="666666"/>
              </a:solidFill>
            </a:endParaRPr>
          </a:p>
          <a:p>
            <a:r>
              <a:rPr lang="en-US" sz="2000">
                <a:solidFill>
                  <a:srgbClr val="666666"/>
                </a:solidFill>
              </a:rPr>
              <a:t>Representemos los datos de entrenamiento como </a:t>
            </a:r>
            <a:r>
              <a:rPr lang="en-US" sz="2000" b="1">
                <a:solidFill>
                  <a:schemeClr val="accent2"/>
                </a:solidFill>
              </a:rPr>
              <a:t>n</a:t>
            </a:r>
            <a:r>
              <a:rPr lang="en-US" sz="2000">
                <a:solidFill>
                  <a:schemeClr val="accent2"/>
                </a:solidFill>
              </a:rPr>
              <a:t> </a:t>
            </a:r>
            <a:r>
              <a:rPr lang="en-US" sz="2000">
                <a:solidFill>
                  <a:srgbClr val="666666"/>
                </a:solidFill>
              </a:rPr>
              <a:t>observaciones de X y Y:</a:t>
            </a:r>
            <a:endParaRPr sz="2000">
              <a:solidFill>
                <a:srgbClr val="666666"/>
              </a:solidFill>
            </a:endParaRPr>
          </a:p>
        </p:txBody>
      </p:sp>
      <p:pic>
        <p:nvPicPr>
          <p:cNvPr id="274" name="Google Shape;274;p29"/>
          <p:cNvPicPr preferRelativeResize="0"/>
          <p:nvPr/>
        </p:nvPicPr>
        <p:blipFill>
          <a:blip r:embed="rId3">
            <a:alphaModFix/>
          </a:blip>
          <a:stretch>
            <a:fillRect/>
          </a:stretch>
        </p:blipFill>
        <p:spPr>
          <a:xfrm>
            <a:off x="5875651" y="1080989"/>
            <a:ext cx="911975" cy="328075"/>
          </a:xfrm>
          <a:prstGeom prst="rect">
            <a:avLst/>
          </a:prstGeom>
          <a:noFill/>
          <a:ln>
            <a:noFill/>
          </a:ln>
        </p:spPr>
      </p:pic>
      <p:pic>
        <p:nvPicPr>
          <p:cNvPr id="275" name="Google Shape;275;p29"/>
          <p:cNvPicPr preferRelativeResize="0"/>
          <p:nvPr/>
        </p:nvPicPr>
        <p:blipFill>
          <a:blip r:embed="rId4">
            <a:alphaModFix/>
          </a:blip>
          <a:stretch>
            <a:fillRect/>
          </a:stretch>
        </p:blipFill>
        <p:spPr>
          <a:xfrm>
            <a:off x="2014389" y="4078049"/>
            <a:ext cx="6505275" cy="1759225"/>
          </a:xfrm>
          <a:prstGeom prst="rect">
            <a:avLst/>
          </a:prstGeom>
          <a:noFill/>
          <a:ln>
            <a:noFill/>
          </a:ln>
        </p:spPr>
      </p:pic>
      <p:pic>
        <p:nvPicPr>
          <p:cNvPr id="276" name="Google Shape;276;p29"/>
          <p:cNvPicPr preferRelativeResize="0"/>
          <p:nvPr/>
        </p:nvPicPr>
        <p:blipFill>
          <a:blip r:embed="rId5">
            <a:alphaModFix/>
          </a:blip>
          <a:stretch>
            <a:fillRect/>
          </a:stretch>
        </p:blipFill>
        <p:spPr>
          <a:xfrm>
            <a:off x="6465895" y="2660876"/>
            <a:ext cx="2990050" cy="2492675"/>
          </a:xfrm>
          <a:prstGeom prst="rect">
            <a:avLst/>
          </a:prstGeom>
          <a:noFill/>
          <a:ln>
            <a:noFill/>
          </a:ln>
        </p:spPr>
      </p:pic>
      <p:cxnSp>
        <p:nvCxnSpPr>
          <p:cNvPr id="277" name="Google Shape;277;p29"/>
          <p:cNvCxnSpPr/>
          <p:nvPr/>
        </p:nvCxnSpPr>
        <p:spPr>
          <a:xfrm rot="10800000" flipH="1">
            <a:off x="5537095" y="4235413"/>
            <a:ext cx="1352700" cy="6882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0137252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r>
              <a:rPr lang="en-US" dirty="0" smtClean="0">
                <a:solidFill>
                  <a:srgbClr val="09B5CD"/>
                </a:solidFill>
              </a:rPr>
              <a:t> - </a:t>
            </a:r>
            <a:r>
              <a:rPr lang="en-US" dirty="0" err="1" smtClean="0">
                <a:solidFill>
                  <a:srgbClr val="09B5CD"/>
                </a:solidFill>
              </a:rPr>
              <a:t>clasificación</a:t>
            </a:r>
            <a:endParaRPr lang="en-US" dirty="0">
              <a:solidFill>
                <a:srgbClr val="09B5C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61" y="1821035"/>
            <a:ext cx="9613653" cy="3092007"/>
          </a:xfrm>
          <a:prstGeom prst="rect">
            <a:avLst/>
          </a:prstGeom>
        </p:spPr>
      </p:pic>
    </p:spTree>
    <p:extLst>
      <p:ext uri="{BB962C8B-B14F-4D97-AF65-F5344CB8AC3E}">
        <p14:creationId xmlns:p14="http://schemas.microsoft.com/office/powerpoint/2010/main" val="659639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r>
              <a:rPr lang="en-US" dirty="0" smtClean="0">
                <a:solidFill>
                  <a:srgbClr val="09B5CD"/>
                </a:solidFill>
              </a:rPr>
              <a:t> - </a:t>
            </a:r>
            <a:r>
              <a:rPr lang="en-US" dirty="0" err="1" smtClean="0">
                <a:solidFill>
                  <a:srgbClr val="09B5CD"/>
                </a:solidFill>
              </a:rPr>
              <a:t>clasificación</a:t>
            </a:r>
            <a:endParaRPr lang="en-US" dirty="0">
              <a:solidFill>
                <a:srgbClr val="09B5CD"/>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09" y="2300051"/>
            <a:ext cx="10058400" cy="2455572"/>
          </a:xfrm>
          <a:prstGeom prst="rect">
            <a:avLst/>
          </a:prstGeom>
        </p:spPr>
      </p:pic>
    </p:spTree>
    <p:extLst>
      <p:ext uri="{BB962C8B-B14F-4D97-AF65-F5344CB8AC3E}">
        <p14:creationId xmlns:p14="http://schemas.microsoft.com/office/powerpoint/2010/main" val="1104627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endParaRPr lang="en-US" dirty="0">
              <a:solidFill>
                <a:srgbClr val="09B5CD"/>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42" y="2182509"/>
            <a:ext cx="10058400" cy="2406898"/>
          </a:xfrm>
          <a:prstGeom prst="rect">
            <a:avLst/>
          </a:prstGeom>
        </p:spPr>
      </p:pic>
    </p:spTree>
    <p:extLst>
      <p:ext uri="{BB962C8B-B14F-4D97-AF65-F5344CB8AC3E}">
        <p14:creationId xmlns:p14="http://schemas.microsoft.com/office/powerpoint/2010/main" val="94307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endParaRPr lang="en-US" dirty="0">
              <a:solidFill>
                <a:srgbClr val="09B5C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95" y="1849066"/>
            <a:ext cx="10058400" cy="2698838"/>
          </a:xfrm>
          <a:prstGeom prst="rect">
            <a:avLst/>
          </a:prstGeom>
        </p:spPr>
      </p:pic>
    </p:spTree>
    <p:extLst>
      <p:ext uri="{BB962C8B-B14F-4D97-AF65-F5344CB8AC3E}">
        <p14:creationId xmlns:p14="http://schemas.microsoft.com/office/powerpoint/2010/main" val="181271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endParaRPr lang="en-US" dirty="0">
              <a:solidFill>
                <a:srgbClr val="09B5CD"/>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98" y="2867228"/>
            <a:ext cx="6642100" cy="2044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140" y="1431928"/>
            <a:ext cx="4584700" cy="4013200"/>
          </a:xfrm>
          <a:prstGeom prst="rect">
            <a:avLst/>
          </a:prstGeom>
        </p:spPr>
      </p:pic>
      <p:sp>
        <p:nvSpPr>
          <p:cNvPr id="7" name="Rectangle 6"/>
          <p:cNvSpPr/>
          <p:nvPr/>
        </p:nvSpPr>
        <p:spPr>
          <a:xfrm>
            <a:off x="620095" y="1964912"/>
            <a:ext cx="2512996" cy="523220"/>
          </a:xfrm>
          <a:prstGeom prst="rect">
            <a:avLst/>
          </a:prstGeom>
        </p:spPr>
        <p:txBody>
          <a:bodyPr wrap="none">
            <a:spAutoFit/>
          </a:bodyPr>
          <a:lstStyle/>
          <a:p>
            <a:r>
              <a:rPr lang="en-US" sz="2800" b="1" cap="all" dirty="0" smtClean="0">
                <a:solidFill>
                  <a:srgbClr val="C61629"/>
                </a:solidFill>
                <a:latin typeface="FuturaPT" charset="0"/>
              </a:rPr>
              <a:t>CURVAS roc</a:t>
            </a:r>
            <a:endParaRPr lang="en-US" sz="2800" dirty="0"/>
          </a:p>
        </p:txBody>
      </p:sp>
    </p:spTree>
    <p:extLst>
      <p:ext uri="{BB962C8B-B14F-4D97-AF65-F5344CB8AC3E}">
        <p14:creationId xmlns:p14="http://schemas.microsoft.com/office/powerpoint/2010/main" val="298501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r>
              <a:rPr lang="en-US" dirty="0" smtClean="0">
                <a:solidFill>
                  <a:srgbClr val="09B5CD"/>
                </a:solidFill>
              </a:rPr>
              <a:t> - </a:t>
            </a:r>
            <a:r>
              <a:rPr lang="en-US" dirty="0" err="1" smtClean="0">
                <a:solidFill>
                  <a:srgbClr val="09B5CD"/>
                </a:solidFill>
              </a:rPr>
              <a:t>Regresión</a:t>
            </a:r>
            <a:endParaRPr lang="en-US" dirty="0">
              <a:solidFill>
                <a:srgbClr val="09B5C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61" y="2352472"/>
            <a:ext cx="10058400" cy="2644048"/>
          </a:xfrm>
          <a:prstGeom prst="rect">
            <a:avLst/>
          </a:prstGeom>
        </p:spPr>
      </p:pic>
    </p:spTree>
    <p:extLst>
      <p:ext uri="{BB962C8B-B14F-4D97-AF65-F5344CB8AC3E}">
        <p14:creationId xmlns:p14="http://schemas.microsoft.com/office/powerpoint/2010/main" val="500037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r>
              <a:rPr lang="en-US" dirty="0" smtClean="0">
                <a:solidFill>
                  <a:srgbClr val="09B5CD"/>
                </a:solidFill>
              </a:rPr>
              <a:t> - </a:t>
            </a:r>
            <a:r>
              <a:rPr lang="en-US" dirty="0" err="1" smtClean="0">
                <a:solidFill>
                  <a:srgbClr val="09B5CD"/>
                </a:solidFill>
              </a:rPr>
              <a:t>Regresión</a:t>
            </a:r>
            <a:endParaRPr lang="en-US" dirty="0">
              <a:solidFill>
                <a:srgbClr val="09B5CD"/>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61" y="1691262"/>
            <a:ext cx="6743700" cy="63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61" y="2585596"/>
            <a:ext cx="10058400" cy="3305309"/>
          </a:xfrm>
          <a:prstGeom prst="rect">
            <a:avLst/>
          </a:prstGeom>
        </p:spPr>
      </p:pic>
    </p:spTree>
    <p:extLst>
      <p:ext uri="{BB962C8B-B14F-4D97-AF65-F5344CB8AC3E}">
        <p14:creationId xmlns:p14="http://schemas.microsoft.com/office/powerpoint/2010/main" val="1449228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9B5CD"/>
                </a:solidFill>
              </a:rPr>
              <a:t>Métricas</a:t>
            </a:r>
            <a:r>
              <a:rPr lang="en-US" dirty="0" smtClean="0">
                <a:solidFill>
                  <a:srgbClr val="09B5CD"/>
                </a:solidFill>
              </a:rPr>
              <a:t> - </a:t>
            </a:r>
            <a:r>
              <a:rPr lang="en-US" dirty="0" err="1" smtClean="0">
                <a:solidFill>
                  <a:srgbClr val="09B5CD"/>
                </a:solidFill>
              </a:rPr>
              <a:t>Regresión</a:t>
            </a:r>
            <a:endParaRPr lang="en-US" dirty="0">
              <a:solidFill>
                <a:srgbClr val="09B5C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61" y="2361659"/>
            <a:ext cx="10058400" cy="2714791"/>
          </a:xfrm>
          <a:prstGeom prst="rect">
            <a:avLst/>
          </a:prstGeom>
        </p:spPr>
      </p:pic>
    </p:spTree>
    <p:extLst>
      <p:ext uri="{BB962C8B-B14F-4D97-AF65-F5344CB8AC3E}">
        <p14:creationId xmlns:p14="http://schemas.microsoft.com/office/powerpoint/2010/main" val="1043388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451580" y="1756550"/>
            <a:ext cx="8761804" cy="2114728"/>
          </a:xfrm>
        </p:spPr>
        <p:txBody>
          <a:bodyPr>
            <a:normAutofit/>
          </a:bodyPr>
          <a:lstStyle/>
          <a:p>
            <a:r>
              <a:rPr lang="es-PE" sz="5400" b="1" dirty="0" smtClean="0">
                <a:solidFill>
                  <a:srgbClr val="09B5CD"/>
                </a:solidFill>
              </a:rPr>
              <a:t>M</a:t>
            </a:r>
            <a:r>
              <a:rPr lang="en-US" sz="5400" b="1" dirty="0" err="1" smtClean="0">
                <a:solidFill>
                  <a:srgbClr val="09B5CD"/>
                </a:solidFill>
              </a:rPr>
              <a:t>étodos</a:t>
            </a:r>
            <a:r>
              <a:rPr lang="en-US" sz="5400" b="1" dirty="0" smtClean="0">
                <a:solidFill>
                  <a:srgbClr val="09B5CD"/>
                </a:solidFill>
              </a:rPr>
              <a:t> </a:t>
            </a:r>
            <a:r>
              <a:rPr lang="en-US" sz="5400" b="1" dirty="0" err="1" smtClean="0">
                <a:solidFill>
                  <a:srgbClr val="09B5CD"/>
                </a:solidFill>
              </a:rPr>
              <a:t>Supervisados</a:t>
            </a:r>
            <a:endParaRPr lang="es-PE" sz="5400" b="1" dirty="0">
              <a:solidFill>
                <a:srgbClr val="09B5CD"/>
              </a:solidFill>
            </a:endParaRPr>
          </a:p>
        </p:txBody>
      </p:sp>
      <p:sp>
        <p:nvSpPr>
          <p:cNvPr id="7" name="Subtítulo 6"/>
          <p:cNvSpPr>
            <a:spLocks noGrp="1"/>
          </p:cNvSpPr>
          <p:nvPr>
            <p:ph type="subTitle" idx="1"/>
          </p:nvPr>
        </p:nvSpPr>
        <p:spPr/>
        <p:txBody>
          <a:bodyPr/>
          <a:lstStyle/>
          <a:p>
            <a:r>
              <a:rPr lang="es-PE" dirty="0" smtClean="0"/>
              <a:t>Prof. Dennis Barreda M.</a:t>
            </a:r>
            <a:endParaRPr lang="es-PE" dirty="0"/>
          </a:p>
        </p:txBody>
      </p:sp>
    </p:spTree>
    <p:extLst>
      <p:ext uri="{BB962C8B-B14F-4D97-AF65-F5344CB8AC3E}">
        <p14:creationId xmlns:p14="http://schemas.microsoft.com/office/powerpoint/2010/main" val="13483617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sp>
        <p:nvSpPr>
          <p:cNvPr id="284" name="Google Shape;284;p30"/>
          <p:cNvSpPr txBox="1"/>
          <p:nvPr/>
        </p:nvSpPr>
        <p:spPr>
          <a:xfrm>
            <a:off x="2447375" y="1345351"/>
            <a:ext cx="7660200" cy="8685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Al error que cometemos en cada predicción le llamamos </a:t>
            </a:r>
            <a:r>
              <a:rPr lang="en-US" sz="2000" b="1">
                <a:solidFill>
                  <a:schemeClr val="accent2"/>
                </a:solidFill>
              </a:rPr>
              <a:t>Residuo</a:t>
            </a:r>
            <a:r>
              <a:rPr lang="en-US" sz="2000">
                <a:solidFill>
                  <a:schemeClr val="accent2"/>
                </a:solidFill>
              </a:rPr>
              <a:t> o </a:t>
            </a:r>
            <a:r>
              <a:rPr lang="en-US" sz="2000" b="1">
                <a:solidFill>
                  <a:schemeClr val="accent2"/>
                </a:solidFill>
              </a:rPr>
              <a:t>Residual</a:t>
            </a:r>
            <a:r>
              <a:rPr lang="en-US" sz="2000">
                <a:solidFill>
                  <a:srgbClr val="666666"/>
                </a:solidFill>
              </a:rPr>
              <a:t>, y lo definimos por la siguiente ecuación:</a:t>
            </a:r>
            <a:endParaRPr sz="2000">
              <a:solidFill>
                <a:srgbClr val="666666"/>
              </a:solidFill>
            </a:endParaRPr>
          </a:p>
        </p:txBody>
      </p:sp>
      <p:pic>
        <p:nvPicPr>
          <p:cNvPr id="285" name="Google Shape;285;p30"/>
          <p:cNvPicPr preferRelativeResize="0"/>
          <p:nvPr/>
        </p:nvPicPr>
        <p:blipFill>
          <a:blip r:embed="rId3">
            <a:alphaModFix/>
          </a:blip>
          <a:stretch>
            <a:fillRect/>
          </a:stretch>
        </p:blipFill>
        <p:spPr>
          <a:xfrm>
            <a:off x="3311351" y="2428925"/>
            <a:ext cx="5731801" cy="2000160"/>
          </a:xfrm>
          <a:prstGeom prst="rect">
            <a:avLst/>
          </a:prstGeom>
          <a:noFill/>
          <a:ln>
            <a:noFill/>
          </a:ln>
        </p:spPr>
      </p:pic>
      <p:sp>
        <p:nvSpPr>
          <p:cNvPr id="286" name="Google Shape;286;p30"/>
          <p:cNvSpPr txBox="1"/>
          <p:nvPr/>
        </p:nvSpPr>
        <p:spPr>
          <a:xfrm>
            <a:off x="2347150" y="4926751"/>
            <a:ext cx="7660200" cy="8685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El término </a:t>
            </a:r>
            <a:r>
              <a:rPr lang="en-US" sz="2000" b="1">
                <a:solidFill>
                  <a:schemeClr val="accent2"/>
                </a:solidFill>
              </a:rPr>
              <a:t>RSS</a:t>
            </a:r>
            <a:r>
              <a:rPr lang="en-US" sz="2000">
                <a:solidFill>
                  <a:schemeClr val="accent2"/>
                </a:solidFill>
              </a:rPr>
              <a:t> </a:t>
            </a:r>
            <a:r>
              <a:rPr lang="en-US" sz="2000">
                <a:solidFill>
                  <a:srgbClr val="666666"/>
                </a:solidFill>
              </a:rPr>
              <a:t>es la </a:t>
            </a:r>
            <a:r>
              <a:rPr lang="en-US" sz="2000" b="1">
                <a:solidFill>
                  <a:schemeClr val="accent2"/>
                </a:solidFill>
              </a:rPr>
              <a:t>Suma de los Cuadrados de los Residuales</a:t>
            </a:r>
            <a:r>
              <a:rPr lang="en-US" sz="2000">
                <a:solidFill>
                  <a:srgbClr val="666666"/>
                </a:solidFill>
              </a:rPr>
              <a:t>, o en Inglés </a:t>
            </a:r>
            <a:r>
              <a:rPr lang="en-US" sz="2000" b="1" i="1">
                <a:solidFill>
                  <a:schemeClr val="accent2"/>
                </a:solidFill>
              </a:rPr>
              <a:t>Residual Sum of Squares</a:t>
            </a:r>
            <a:r>
              <a:rPr lang="en-US" sz="2000" i="1">
                <a:solidFill>
                  <a:srgbClr val="666666"/>
                </a:solidFill>
              </a:rPr>
              <a:t>.</a:t>
            </a:r>
            <a:endParaRPr sz="2000" i="1">
              <a:solidFill>
                <a:srgbClr val="666666"/>
              </a:solidFill>
            </a:endParaRPr>
          </a:p>
        </p:txBody>
      </p:sp>
    </p:spTree>
    <p:extLst>
      <p:ext uri="{BB962C8B-B14F-4D97-AF65-F5344CB8AC3E}">
        <p14:creationId xmlns:p14="http://schemas.microsoft.com/office/powerpoint/2010/main" val="207621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pic>
        <p:nvPicPr>
          <p:cNvPr id="293" name="Google Shape;293;p31"/>
          <p:cNvPicPr preferRelativeResize="0"/>
          <p:nvPr/>
        </p:nvPicPr>
        <p:blipFill>
          <a:blip r:embed="rId3">
            <a:alphaModFix/>
          </a:blip>
          <a:stretch>
            <a:fillRect/>
          </a:stretch>
        </p:blipFill>
        <p:spPr>
          <a:xfrm>
            <a:off x="2558850" y="3301973"/>
            <a:ext cx="6879800" cy="2274650"/>
          </a:xfrm>
          <a:prstGeom prst="rect">
            <a:avLst/>
          </a:prstGeom>
          <a:noFill/>
          <a:ln>
            <a:noFill/>
          </a:ln>
        </p:spPr>
      </p:pic>
      <p:sp>
        <p:nvSpPr>
          <p:cNvPr id="294" name="Google Shape;294;p31"/>
          <p:cNvSpPr txBox="1"/>
          <p:nvPr/>
        </p:nvSpPr>
        <p:spPr>
          <a:xfrm>
            <a:off x="2466225" y="1364175"/>
            <a:ext cx="7660200" cy="5577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Entonces el RSS se puede desarrollar de la siguiente manera:</a:t>
            </a:r>
            <a:endParaRPr sz="2000">
              <a:solidFill>
                <a:srgbClr val="666666"/>
              </a:solidFill>
            </a:endParaRPr>
          </a:p>
        </p:txBody>
      </p:sp>
      <p:pic>
        <p:nvPicPr>
          <p:cNvPr id="295" name="Google Shape;295;p31"/>
          <p:cNvPicPr preferRelativeResize="0"/>
          <p:nvPr/>
        </p:nvPicPr>
        <p:blipFill>
          <a:blip r:embed="rId4">
            <a:alphaModFix/>
          </a:blip>
          <a:stretch>
            <a:fillRect/>
          </a:stretch>
        </p:blipFill>
        <p:spPr>
          <a:xfrm>
            <a:off x="6090421" y="2163997"/>
            <a:ext cx="4177850" cy="1980925"/>
          </a:xfrm>
          <a:prstGeom prst="rect">
            <a:avLst/>
          </a:prstGeom>
          <a:noFill/>
          <a:ln>
            <a:noFill/>
          </a:ln>
        </p:spPr>
      </p:pic>
      <p:cxnSp>
        <p:nvCxnSpPr>
          <p:cNvPr id="296" name="Google Shape;296;p31"/>
          <p:cNvCxnSpPr/>
          <p:nvPr/>
        </p:nvCxnSpPr>
        <p:spPr>
          <a:xfrm rot="10800000" flipH="1">
            <a:off x="4303000" y="2553000"/>
            <a:ext cx="2072400" cy="1158600"/>
          </a:xfrm>
          <a:prstGeom prst="straightConnector1">
            <a:avLst/>
          </a:prstGeom>
          <a:noFill/>
          <a:ln w="9525" cap="flat" cmpd="sng">
            <a:solidFill>
              <a:schemeClr val="dk2"/>
            </a:solidFill>
            <a:prstDash val="solid"/>
            <a:round/>
            <a:headEnd type="none" w="med" len="med"/>
            <a:tailEnd type="triangle" w="med" len="med"/>
          </a:ln>
        </p:spPr>
      </p:cxnSp>
      <p:cxnSp>
        <p:nvCxnSpPr>
          <p:cNvPr id="297" name="Google Shape;297;p31"/>
          <p:cNvCxnSpPr/>
          <p:nvPr/>
        </p:nvCxnSpPr>
        <p:spPr>
          <a:xfrm rot="10800000" flipH="1">
            <a:off x="4321850" y="3240600"/>
            <a:ext cx="3720900" cy="471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15209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1909750" y="366700"/>
            <a:ext cx="6402300" cy="714300"/>
          </a:xfrm>
          <a:prstGeom prst="rect">
            <a:avLst/>
          </a:prstGeom>
        </p:spPr>
        <p:txBody>
          <a:bodyPr spcFirstLastPara="1" vert="horz" wrap="square" lIns="91425" tIns="91425" rIns="91425" bIns="91425" rtlCol="0" anchor="t" anchorCtr="0">
            <a:noAutofit/>
          </a:bodyPr>
          <a:lstStyle/>
          <a:p>
            <a:r>
              <a:rPr lang="en-US"/>
              <a:t>Estimando los coeficientes</a:t>
            </a:r>
            <a:endParaRPr/>
          </a:p>
        </p:txBody>
      </p:sp>
      <p:sp>
        <p:nvSpPr>
          <p:cNvPr id="304" name="Google Shape;304;p32"/>
          <p:cNvSpPr txBox="1"/>
          <p:nvPr/>
        </p:nvSpPr>
        <p:spPr>
          <a:xfrm>
            <a:off x="2466225" y="1135575"/>
            <a:ext cx="7660200" cy="5577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Entonces los coeficientes                se determinan como los valores que minimizan la siguiente ecuación:</a:t>
            </a:r>
            <a:endParaRPr sz="2000">
              <a:solidFill>
                <a:srgbClr val="666666"/>
              </a:solidFill>
            </a:endParaRPr>
          </a:p>
        </p:txBody>
      </p:sp>
      <p:pic>
        <p:nvPicPr>
          <p:cNvPr id="305" name="Google Shape;305;p32"/>
          <p:cNvPicPr preferRelativeResize="0"/>
          <p:nvPr/>
        </p:nvPicPr>
        <p:blipFill>
          <a:blip r:embed="rId3">
            <a:alphaModFix/>
          </a:blip>
          <a:stretch>
            <a:fillRect/>
          </a:stretch>
        </p:blipFill>
        <p:spPr>
          <a:xfrm>
            <a:off x="5536826" y="1192964"/>
            <a:ext cx="911975" cy="328075"/>
          </a:xfrm>
          <a:prstGeom prst="rect">
            <a:avLst/>
          </a:prstGeom>
          <a:noFill/>
          <a:ln>
            <a:noFill/>
          </a:ln>
        </p:spPr>
      </p:pic>
      <p:pic>
        <p:nvPicPr>
          <p:cNvPr id="306" name="Google Shape;306;p32"/>
          <p:cNvPicPr preferRelativeResize="0"/>
          <p:nvPr/>
        </p:nvPicPr>
        <p:blipFill>
          <a:blip r:embed="rId4">
            <a:alphaModFix/>
          </a:blip>
          <a:stretch>
            <a:fillRect/>
          </a:stretch>
        </p:blipFill>
        <p:spPr>
          <a:xfrm>
            <a:off x="2466201" y="2125726"/>
            <a:ext cx="7527663" cy="480000"/>
          </a:xfrm>
          <a:prstGeom prst="rect">
            <a:avLst/>
          </a:prstGeom>
          <a:noFill/>
          <a:ln>
            <a:noFill/>
          </a:ln>
        </p:spPr>
      </p:pic>
      <p:sp>
        <p:nvSpPr>
          <p:cNvPr id="307" name="Google Shape;307;p32"/>
          <p:cNvSpPr txBox="1"/>
          <p:nvPr/>
        </p:nvSpPr>
        <p:spPr>
          <a:xfrm>
            <a:off x="2466225" y="2995575"/>
            <a:ext cx="7660200" cy="557700"/>
          </a:xfrm>
          <a:prstGeom prst="rect">
            <a:avLst/>
          </a:prstGeom>
          <a:noFill/>
          <a:ln>
            <a:noFill/>
          </a:ln>
        </p:spPr>
        <p:txBody>
          <a:bodyPr spcFirstLastPara="1" wrap="square" lIns="91425" tIns="45700" rIns="91425" bIns="45700" anchor="t" anchorCtr="0">
            <a:noAutofit/>
          </a:bodyPr>
          <a:lstStyle/>
          <a:p>
            <a:r>
              <a:rPr lang="en-US" sz="2000">
                <a:solidFill>
                  <a:srgbClr val="666666"/>
                </a:solidFill>
              </a:rPr>
              <a:t>Y se puede demostrar que los valores de                 que minimizan el RSS se pueden calcular con la siguiente ecuación: </a:t>
            </a:r>
            <a:endParaRPr sz="2000">
              <a:solidFill>
                <a:srgbClr val="666666"/>
              </a:solidFill>
            </a:endParaRPr>
          </a:p>
        </p:txBody>
      </p:sp>
      <p:pic>
        <p:nvPicPr>
          <p:cNvPr id="308" name="Google Shape;308;p32"/>
          <p:cNvPicPr preferRelativeResize="0"/>
          <p:nvPr/>
        </p:nvPicPr>
        <p:blipFill>
          <a:blip r:embed="rId5">
            <a:alphaModFix/>
          </a:blip>
          <a:stretch>
            <a:fillRect/>
          </a:stretch>
        </p:blipFill>
        <p:spPr>
          <a:xfrm>
            <a:off x="3814233" y="3914471"/>
            <a:ext cx="4831626" cy="2278400"/>
          </a:xfrm>
          <a:prstGeom prst="rect">
            <a:avLst/>
          </a:prstGeom>
          <a:noFill/>
          <a:ln>
            <a:noFill/>
          </a:ln>
        </p:spPr>
      </p:pic>
      <p:pic>
        <p:nvPicPr>
          <p:cNvPr id="309" name="Google Shape;309;p32"/>
          <p:cNvPicPr preferRelativeResize="0"/>
          <p:nvPr/>
        </p:nvPicPr>
        <p:blipFill>
          <a:blip r:embed="rId3">
            <a:alphaModFix/>
          </a:blip>
          <a:stretch>
            <a:fillRect/>
          </a:stretch>
        </p:blipFill>
        <p:spPr>
          <a:xfrm>
            <a:off x="7399343" y="3029581"/>
            <a:ext cx="911975" cy="328075"/>
          </a:xfrm>
          <a:prstGeom prst="rect">
            <a:avLst/>
          </a:prstGeom>
          <a:noFill/>
          <a:ln>
            <a:noFill/>
          </a:ln>
        </p:spPr>
      </p:pic>
    </p:spTree>
    <p:extLst>
      <p:ext uri="{BB962C8B-B14F-4D97-AF65-F5344CB8AC3E}">
        <p14:creationId xmlns:p14="http://schemas.microsoft.com/office/powerpoint/2010/main" val="1487053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24556</TotalTime>
  <Words>1875</Words>
  <Application>Microsoft Macintosh PowerPoint</Application>
  <PresentationFormat>Widescreen</PresentationFormat>
  <Paragraphs>334</Paragraphs>
  <Slides>68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 Narrow</vt:lpstr>
      <vt:lpstr>Calibri</vt:lpstr>
      <vt:lpstr>Calibri Light</vt:lpstr>
      <vt:lpstr>Cambria Math</vt:lpstr>
      <vt:lpstr>FuturaPT</vt:lpstr>
      <vt:lpstr>Roboto Mono</vt:lpstr>
      <vt:lpstr>Arial</vt:lpstr>
      <vt:lpstr>Tema de Office</vt:lpstr>
      <vt:lpstr>Métodos Supervisados</vt:lpstr>
      <vt:lpstr>Regresión Lineal</vt:lpstr>
      <vt:lpstr>Regresión Lineal</vt:lpstr>
      <vt:lpstr>Regresión Lineal Múltiple</vt:lpstr>
      <vt:lpstr>Estimando los coeficientes</vt:lpstr>
      <vt:lpstr>Estimando los coeficientes</vt:lpstr>
      <vt:lpstr>Estimando los coeficientes</vt:lpstr>
      <vt:lpstr>Estimando los coeficientes</vt:lpstr>
      <vt:lpstr>Estimando los coeficientes</vt:lpstr>
      <vt:lpstr>Estimando los coeficientes</vt:lpstr>
      <vt:lpstr>Encontrando la mejor recta</vt:lpstr>
      <vt:lpstr>Encontrando la mejor recta</vt:lpstr>
      <vt:lpstr>Encontrando la mejor recta</vt:lpstr>
      <vt:lpstr>Encontrando la mejor recta</vt:lpstr>
      <vt:lpstr>Encontrando la mejor recta</vt:lpstr>
      <vt:lpstr>Encontrando la mejor recta</vt:lpstr>
      <vt:lpstr>Encontrando la mejor recta</vt:lpstr>
      <vt:lpstr>Encontrando la mejor recta</vt:lpstr>
      <vt:lpstr>Encontrando la mejor recta</vt:lpstr>
      <vt:lpstr>Encontrando la mejor recta</vt:lpstr>
      <vt:lpstr>Encontrando la mejor recta</vt:lpstr>
      <vt:lpstr>Evaluación del Modelo</vt:lpstr>
      <vt:lpstr>Evaluación del Modelo</vt:lpstr>
      <vt:lpstr>Evaluación del Modelo</vt:lpstr>
      <vt:lpstr>Potenciales Problemas en el Modelo</vt:lpstr>
      <vt:lpstr>Potenciales Problemas en el Modelo</vt:lpstr>
      <vt:lpstr>Potenciales Problemas en el Modelo</vt:lpstr>
      <vt:lpstr>Potenciales Problemas en el Modelo</vt:lpstr>
      <vt:lpstr>Regresion Polynomial</vt:lpstr>
      <vt:lpstr>Regresion Polynomial -  Warning !!!</vt:lpstr>
      <vt:lpstr>Ridge Regression (L2 Regularization)</vt:lpstr>
      <vt:lpstr>Lasso Regression (L1 Regularization)</vt:lpstr>
      <vt:lpstr>ElasticNet Regression</vt:lpstr>
      <vt:lpstr>Regresion Logística</vt:lpstr>
      <vt:lpstr>Modelos de Clasificación</vt:lpstr>
      <vt:lpstr>Modelos de Clasificación</vt:lpstr>
      <vt:lpstr>Regresión Logística</vt:lpstr>
      <vt:lpstr>K – Nearest Neighbors Algorithm</vt:lpstr>
      <vt:lpstr>K –Nearest Neighbors Algorithm</vt:lpstr>
      <vt:lpstr>K –Nearest Neighbors Algorithm</vt:lpstr>
      <vt:lpstr>K –Nearest Neighbors Algorithm</vt:lpstr>
      <vt:lpstr>K –Nearest Neighbors Algorithm</vt:lpstr>
      <vt:lpstr>K –Nearest Neighbors Algorithm</vt:lpstr>
      <vt:lpstr>K –Nearest Neighbors Algorithm - Code</vt:lpstr>
      <vt:lpstr>K –Nearest Neighbors Algorithm - Code</vt:lpstr>
      <vt:lpstr>Support Vector Machine</vt:lpstr>
      <vt:lpstr>Support Vector Machine Algorithm</vt:lpstr>
      <vt:lpstr>Support Vector Machine Algorithm</vt:lpstr>
      <vt:lpstr>Support Vector Machine Algorithm</vt:lpstr>
      <vt:lpstr>SVM Algorithm – Vectores de Soporte</vt:lpstr>
      <vt:lpstr>SVM Algorithm – ¿Cuál es el mejor hiperplano?</vt:lpstr>
      <vt:lpstr>SVM Algorithm – ¿Cuál es el mejor hiperplano?</vt:lpstr>
      <vt:lpstr>SVM Algorithm – Non – linear classification</vt:lpstr>
      <vt:lpstr>SVM Algorithm – Non – linear classification</vt:lpstr>
      <vt:lpstr>SVM Algorithm – Non – linear classification</vt:lpstr>
      <vt:lpstr>SVM Algorithm – CODE</vt:lpstr>
      <vt:lpstr>Métricas de Evaluación</vt:lpstr>
      <vt:lpstr>Matriz de confusión</vt:lpstr>
      <vt:lpstr>Matriz de confusión</vt:lpstr>
      <vt:lpstr>Métricas - clasificación</vt:lpstr>
      <vt:lpstr>Métricas - clasificación</vt:lpstr>
      <vt:lpstr>Métricas</vt:lpstr>
      <vt:lpstr>Métricas</vt:lpstr>
      <vt:lpstr>Métricas</vt:lpstr>
      <vt:lpstr>Métricas - Regresión</vt:lpstr>
      <vt:lpstr>Métricas - Regresión</vt:lpstr>
      <vt:lpstr>Métricas - Regresión</vt:lpstr>
      <vt:lpstr>Métodos Supervisados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Microsoft Office User</cp:lastModifiedBy>
  <cp:revision>116</cp:revision>
  <dcterms:created xsi:type="dcterms:W3CDTF">2017-11-16T16:28:51Z</dcterms:created>
  <dcterms:modified xsi:type="dcterms:W3CDTF">2019-07-20T04:07:22Z</dcterms:modified>
</cp:coreProperties>
</file>